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332" r:id="rId41"/>
    <p:sldId id="345" r:id="rId42"/>
    <p:sldId id="346" r:id="rId43"/>
    <p:sldId id="334" r:id="rId44"/>
    <p:sldId id="335" r:id="rId45"/>
    <p:sldId id="336" r:id="rId46"/>
    <p:sldId id="337" r:id="rId47"/>
    <p:sldId id="338" r:id="rId48"/>
    <p:sldId id="339" r:id="rId49"/>
    <p:sldId id="340" r:id="rId50"/>
    <p:sldId id="341" r:id="rId51"/>
    <p:sldId id="342" r:id="rId52"/>
    <p:sldId id="349" r:id="rId53"/>
    <p:sldId id="351" r:id="rId54"/>
    <p:sldId id="350" r:id="rId55"/>
    <p:sldId id="352" r:id="rId5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4D4198F-8B18-4B26-ADE6-B952A0AB74BA}"/>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xmlns="" id="{D89EBEC0-E1E6-48B4-A35D-6320822395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xmlns="" id="{57EFFCDA-0F49-4005-A337-7A5255DD1293}"/>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5" name="Rectangle 5">
            <a:extLst>
              <a:ext uri="{FF2B5EF4-FFF2-40B4-BE49-F238E27FC236}">
                <a16:creationId xmlns:a16="http://schemas.microsoft.com/office/drawing/2014/main" xmlns="" id="{D76F1779-ADC0-4EF5-BE3B-43DB89E7E150}"/>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6" name="Rectangle 6">
            <a:extLst>
              <a:ext uri="{FF2B5EF4-FFF2-40B4-BE49-F238E27FC236}">
                <a16:creationId xmlns:a16="http://schemas.microsoft.com/office/drawing/2014/main" xmlns="" id="{49C21A8A-D6C4-4DED-B3C1-38D54C3CADEC}"/>
              </a:ext>
            </a:extLst>
          </p:cNvPr>
          <p:cNvSpPr>
            <a:spLocks noGrp="1" noChangeArrowheads="1"/>
          </p:cNvSpPr>
          <p:nvPr>
            <p:ph type="sldNum" sz="quarter" idx="12"/>
          </p:nvPr>
        </p:nvSpPr>
        <p:spPr>
          <a:ln/>
        </p:spPr>
        <p:txBody>
          <a:bodyPr/>
          <a:lstStyle>
            <a:lvl1pPr>
              <a:defRPr/>
            </a:lvl1pPr>
          </a:lstStyle>
          <a:p>
            <a:pPr>
              <a:defRPr/>
            </a:pPr>
            <a:fld id="{498FC74D-B271-4E75-BACC-6AEB067D88C2}" type="slidenum">
              <a:rPr lang="es-ES" altLang="el-GR"/>
              <a:pPr>
                <a:defRPr/>
              </a:pPr>
              <a:t>‹#›</a:t>
            </a:fld>
            <a:endParaRPr lang="es-ES" altLang="el-GR"/>
          </a:p>
        </p:txBody>
      </p:sp>
    </p:spTree>
    <p:extLst>
      <p:ext uri="{BB962C8B-B14F-4D97-AF65-F5344CB8AC3E}">
        <p14:creationId xmlns:p14="http://schemas.microsoft.com/office/powerpoint/2010/main" xmlns="" val="183756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7D4AB20-4E8D-45DD-9831-BBF8FAE005A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6ACCAEFC-FFBB-4EBA-BAEE-0AF2602C80A4}"/>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ECBDE795-BDF2-4C53-B9BE-0626264C7BA3}"/>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5" name="Rectangle 5">
            <a:extLst>
              <a:ext uri="{FF2B5EF4-FFF2-40B4-BE49-F238E27FC236}">
                <a16:creationId xmlns:a16="http://schemas.microsoft.com/office/drawing/2014/main" xmlns="" id="{66224311-E3F7-44D9-8705-0436D4D69A32}"/>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6" name="Rectangle 6">
            <a:extLst>
              <a:ext uri="{FF2B5EF4-FFF2-40B4-BE49-F238E27FC236}">
                <a16:creationId xmlns:a16="http://schemas.microsoft.com/office/drawing/2014/main" xmlns="" id="{E9E97032-8CAB-48D6-A424-6252CD87F1F2}"/>
              </a:ext>
            </a:extLst>
          </p:cNvPr>
          <p:cNvSpPr>
            <a:spLocks noGrp="1" noChangeArrowheads="1"/>
          </p:cNvSpPr>
          <p:nvPr>
            <p:ph type="sldNum" sz="quarter" idx="12"/>
          </p:nvPr>
        </p:nvSpPr>
        <p:spPr>
          <a:ln/>
        </p:spPr>
        <p:txBody>
          <a:bodyPr/>
          <a:lstStyle>
            <a:lvl1pPr>
              <a:defRPr/>
            </a:lvl1pPr>
          </a:lstStyle>
          <a:p>
            <a:pPr>
              <a:defRPr/>
            </a:pPr>
            <a:fld id="{9FE0E1B5-5EBF-4B9C-84A8-5282C8C326ED}" type="slidenum">
              <a:rPr lang="es-ES" altLang="el-GR"/>
              <a:pPr>
                <a:defRPr/>
              </a:pPr>
              <a:t>‹#›</a:t>
            </a:fld>
            <a:endParaRPr lang="es-ES" altLang="el-GR"/>
          </a:p>
        </p:txBody>
      </p:sp>
    </p:spTree>
    <p:extLst>
      <p:ext uri="{BB962C8B-B14F-4D97-AF65-F5344CB8AC3E}">
        <p14:creationId xmlns:p14="http://schemas.microsoft.com/office/powerpoint/2010/main" xmlns="" val="1609400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A83C1525-6CE5-4A42-AA98-F61375905F56}"/>
              </a:ext>
            </a:extLst>
          </p:cNvPr>
          <p:cNvSpPr>
            <a:spLocks noGrp="1"/>
          </p:cNvSpPr>
          <p:nvPr>
            <p:ph type="title" orient="vert"/>
          </p:nvPr>
        </p:nvSpPr>
        <p:spPr>
          <a:xfrm>
            <a:off x="8839200" y="274639"/>
            <a:ext cx="2743200" cy="5851525"/>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1D5D2318-93A9-4774-AB42-A848331093D8}"/>
              </a:ext>
            </a:extLst>
          </p:cNvPr>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3543DBF5-D7A8-4D0A-8EDD-4C61F4EABDD5}"/>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5" name="Rectangle 5">
            <a:extLst>
              <a:ext uri="{FF2B5EF4-FFF2-40B4-BE49-F238E27FC236}">
                <a16:creationId xmlns:a16="http://schemas.microsoft.com/office/drawing/2014/main" xmlns="" id="{6B651436-9A14-43AC-8B4D-82FF0B5B4586}"/>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6" name="Rectangle 6">
            <a:extLst>
              <a:ext uri="{FF2B5EF4-FFF2-40B4-BE49-F238E27FC236}">
                <a16:creationId xmlns:a16="http://schemas.microsoft.com/office/drawing/2014/main" xmlns="" id="{630A90CF-5D67-48F0-9420-B864DDC23D58}"/>
              </a:ext>
            </a:extLst>
          </p:cNvPr>
          <p:cNvSpPr>
            <a:spLocks noGrp="1" noChangeArrowheads="1"/>
          </p:cNvSpPr>
          <p:nvPr>
            <p:ph type="sldNum" sz="quarter" idx="12"/>
          </p:nvPr>
        </p:nvSpPr>
        <p:spPr>
          <a:ln/>
        </p:spPr>
        <p:txBody>
          <a:bodyPr/>
          <a:lstStyle>
            <a:lvl1pPr>
              <a:defRPr/>
            </a:lvl1pPr>
          </a:lstStyle>
          <a:p>
            <a:pPr>
              <a:defRPr/>
            </a:pPr>
            <a:fld id="{43B71C36-B984-4449-B53A-38543D8881F0}" type="slidenum">
              <a:rPr lang="es-ES" altLang="el-GR"/>
              <a:pPr>
                <a:defRPr/>
              </a:pPr>
              <a:t>‹#›</a:t>
            </a:fld>
            <a:endParaRPr lang="es-ES" altLang="el-GR"/>
          </a:p>
        </p:txBody>
      </p:sp>
    </p:spTree>
    <p:extLst>
      <p:ext uri="{BB962C8B-B14F-4D97-AF65-F5344CB8AC3E}">
        <p14:creationId xmlns:p14="http://schemas.microsoft.com/office/powerpoint/2010/main" xmlns="" val="1452842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4D4198F-8B18-4B26-ADE6-B952A0AB74BA}"/>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xmlns="" id="{D89EBEC0-E1E6-48B4-A35D-6320822395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xmlns="" id="{E0DF0E09-6104-41AC-82AD-3096A4F5A594}"/>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5" name="Rectangle 5">
            <a:extLst>
              <a:ext uri="{FF2B5EF4-FFF2-40B4-BE49-F238E27FC236}">
                <a16:creationId xmlns:a16="http://schemas.microsoft.com/office/drawing/2014/main" xmlns="" id="{FEB8F728-5219-4ED7-859F-5A6BD82D7EE9}"/>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6" name="Rectangle 6">
            <a:extLst>
              <a:ext uri="{FF2B5EF4-FFF2-40B4-BE49-F238E27FC236}">
                <a16:creationId xmlns:a16="http://schemas.microsoft.com/office/drawing/2014/main" xmlns="" id="{7855F437-7448-46A4-A106-EA98456D9F0F}"/>
              </a:ext>
            </a:extLst>
          </p:cNvPr>
          <p:cNvSpPr>
            <a:spLocks noGrp="1" noChangeArrowheads="1"/>
          </p:cNvSpPr>
          <p:nvPr>
            <p:ph type="sldNum" sz="quarter" idx="12"/>
          </p:nvPr>
        </p:nvSpPr>
        <p:spPr>
          <a:ln/>
        </p:spPr>
        <p:txBody>
          <a:bodyPr/>
          <a:lstStyle>
            <a:lvl1pPr>
              <a:defRPr/>
            </a:lvl1pPr>
          </a:lstStyle>
          <a:p>
            <a:pPr>
              <a:defRPr/>
            </a:pPr>
            <a:fld id="{D1D71718-5001-4B9B-B3F1-9DEB6575F9B0}" type="slidenum">
              <a:rPr lang="es-ES" altLang="el-GR"/>
              <a:pPr>
                <a:defRPr/>
              </a:pPr>
              <a:t>‹#›</a:t>
            </a:fld>
            <a:endParaRPr lang="es-ES" altLang="el-GR"/>
          </a:p>
        </p:txBody>
      </p:sp>
    </p:spTree>
    <p:extLst>
      <p:ext uri="{BB962C8B-B14F-4D97-AF65-F5344CB8AC3E}">
        <p14:creationId xmlns:p14="http://schemas.microsoft.com/office/powerpoint/2010/main" xmlns="" val="1018497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A9E82A0-5A20-462E-BEAB-8797CFF1570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401436BE-0BE8-4862-A240-AF630DD0E958}"/>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F0C777C4-1DE6-4EB3-B810-DE8B6332A073}"/>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5" name="Rectangle 5">
            <a:extLst>
              <a:ext uri="{FF2B5EF4-FFF2-40B4-BE49-F238E27FC236}">
                <a16:creationId xmlns:a16="http://schemas.microsoft.com/office/drawing/2014/main" xmlns="" id="{C26B89A1-0E42-41E4-811E-1CC55E7F4D8F}"/>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6" name="Rectangle 6">
            <a:extLst>
              <a:ext uri="{FF2B5EF4-FFF2-40B4-BE49-F238E27FC236}">
                <a16:creationId xmlns:a16="http://schemas.microsoft.com/office/drawing/2014/main" xmlns="" id="{6523EF12-54EA-4A64-8976-08999D51ED18}"/>
              </a:ext>
            </a:extLst>
          </p:cNvPr>
          <p:cNvSpPr>
            <a:spLocks noGrp="1" noChangeArrowheads="1"/>
          </p:cNvSpPr>
          <p:nvPr>
            <p:ph type="sldNum" sz="quarter" idx="12"/>
          </p:nvPr>
        </p:nvSpPr>
        <p:spPr>
          <a:ln/>
        </p:spPr>
        <p:txBody>
          <a:bodyPr/>
          <a:lstStyle>
            <a:lvl1pPr>
              <a:defRPr/>
            </a:lvl1pPr>
          </a:lstStyle>
          <a:p>
            <a:pPr>
              <a:defRPr/>
            </a:pPr>
            <a:fld id="{9A43F3EE-02D2-44DB-BC40-1761F004F990}" type="slidenum">
              <a:rPr lang="es-ES" altLang="el-GR"/>
              <a:pPr>
                <a:defRPr/>
              </a:pPr>
              <a:t>‹#›</a:t>
            </a:fld>
            <a:endParaRPr lang="es-ES" altLang="el-GR"/>
          </a:p>
        </p:txBody>
      </p:sp>
    </p:spTree>
    <p:extLst>
      <p:ext uri="{BB962C8B-B14F-4D97-AF65-F5344CB8AC3E}">
        <p14:creationId xmlns:p14="http://schemas.microsoft.com/office/powerpoint/2010/main" xmlns="" val="4009906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D17B9C7-54C5-469B-8AB9-989C3E2BCE8D}"/>
              </a:ext>
            </a:extLst>
          </p:cNvPr>
          <p:cNvSpPr>
            <a:spLocks noGrp="1"/>
          </p:cNvSpPr>
          <p:nvPr>
            <p:ph type="title"/>
          </p:nvPr>
        </p:nvSpPr>
        <p:spPr>
          <a:xfrm>
            <a:off x="831851" y="1709739"/>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A9950BC8-A393-46DA-A3AA-49852B7C68FF}"/>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a:extLst>
              <a:ext uri="{FF2B5EF4-FFF2-40B4-BE49-F238E27FC236}">
                <a16:creationId xmlns:a16="http://schemas.microsoft.com/office/drawing/2014/main" xmlns="" id="{3187F86F-1784-4559-8F77-A11851E06E9B}"/>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5" name="Rectangle 5">
            <a:extLst>
              <a:ext uri="{FF2B5EF4-FFF2-40B4-BE49-F238E27FC236}">
                <a16:creationId xmlns:a16="http://schemas.microsoft.com/office/drawing/2014/main" xmlns="" id="{AF9C8788-4B1F-4C21-80CD-D49FA59EE809}"/>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6" name="Rectangle 6">
            <a:extLst>
              <a:ext uri="{FF2B5EF4-FFF2-40B4-BE49-F238E27FC236}">
                <a16:creationId xmlns:a16="http://schemas.microsoft.com/office/drawing/2014/main" xmlns="" id="{41965019-AB90-46F5-96B7-EEF11F34C428}"/>
              </a:ext>
            </a:extLst>
          </p:cNvPr>
          <p:cNvSpPr>
            <a:spLocks noGrp="1" noChangeArrowheads="1"/>
          </p:cNvSpPr>
          <p:nvPr>
            <p:ph type="sldNum" sz="quarter" idx="12"/>
          </p:nvPr>
        </p:nvSpPr>
        <p:spPr>
          <a:ln/>
        </p:spPr>
        <p:txBody>
          <a:bodyPr/>
          <a:lstStyle>
            <a:lvl1pPr>
              <a:defRPr/>
            </a:lvl1pPr>
          </a:lstStyle>
          <a:p>
            <a:pPr>
              <a:defRPr/>
            </a:pPr>
            <a:fld id="{AB93D133-631F-416E-A2EB-BC1F98AE6239}" type="slidenum">
              <a:rPr lang="es-ES" altLang="el-GR"/>
              <a:pPr>
                <a:defRPr/>
              </a:pPr>
              <a:t>‹#›</a:t>
            </a:fld>
            <a:endParaRPr lang="es-ES" altLang="el-GR"/>
          </a:p>
        </p:txBody>
      </p:sp>
    </p:spTree>
    <p:extLst>
      <p:ext uri="{BB962C8B-B14F-4D97-AF65-F5344CB8AC3E}">
        <p14:creationId xmlns:p14="http://schemas.microsoft.com/office/powerpoint/2010/main" xmlns="" val="3747253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8EDB6AA-6F8F-4297-BC33-DDF0F7D3D60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092E9E2E-04B7-46DF-8568-51A90916F96B}"/>
              </a:ext>
            </a:extLst>
          </p:cNvPr>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xmlns="" id="{858B96B8-4B08-4B40-A7EC-F184862FEAAB}"/>
              </a:ext>
            </a:extLst>
          </p:cNvPr>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xmlns="" id="{F4BA93AD-8DFB-4BFD-9A04-73776FA49E9E}"/>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6" name="Rectangle 5">
            <a:extLst>
              <a:ext uri="{FF2B5EF4-FFF2-40B4-BE49-F238E27FC236}">
                <a16:creationId xmlns:a16="http://schemas.microsoft.com/office/drawing/2014/main" xmlns="" id="{3D34BB2A-32C2-4DA7-BCE5-DB6AC07477D4}"/>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7" name="Rectangle 6">
            <a:extLst>
              <a:ext uri="{FF2B5EF4-FFF2-40B4-BE49-F238E27FC236}">
                <a16:creationId xmlns:a16="http://schemas.microsoft.com/office/drawing/2014/main" xmlns="" id="{C7BEB758-3863-4955-9B1B-5A3939381D2C}"/>
              </a:ext>
            </a:extLst>
          </p:cNvPr>
          <p:cNvSpPr>
            <a:spLocks noGrp="1" noChangeArrowheads="1"/>
          </p:cNvSpPr>
          <p:nvPr>
            <p:ph type="sldNum" sz="quarter" idx="12"/>
          </p:nvPr>
        </p:nvSpPr>
        <p:spPr>
          <a:ln/>
        </p:spPr>
        <p:txBody>
          <a:bodyPr/>
          <a:lstStyle>
            <a:lvl1pPr>
              <a:defRPr/>
            </a:lvl1pPr>
          </a:lstStyle>
          <a:p>
            <a:pPr>
              <a:defRPr/>
            </a:pPr>
            <a:fld id="{4CF73E9F-EB8B-4358-A049-529501AA6C57}" type="slidenum">
              <a:rPr lang="es-ES" altLang="el-GR"/>
              <a:pPr>
                <a:defRPr/>
              </a:pPr>
              <a:t>‹#›</a:t>
            </a:fld>
            <a:endParaRPr lang="es-ES" altLang="el-GR"/>
          </a:p>
        </p:txBody>
      </p:sp>
    </p:spTree>
    <p:extLst>
      <p:ext uri="{BB962C8B-B14F-4D97-AF65-F5344CB8AC3E}">
        <p14:creationId xmlns:p14="http://schemas.microsoft.com/office/powerpoint/2010/main" xmlns="" val="880465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D4C50A0-601E-4CDC-B641-DF5AD2632D81}"/>
              </a:ext>
            </a:extLst>
          </p:cNvPr>
          <p:cNvSpPr>
            <a:spLocks noGrp="1"/>
          </p:cNvSpPr>
          <p:nvPr>
            <p:ph type="title"/>
          </p:nvPr>
        </p:nvSpPr>
        <p:spPr>
          <a:xfrm>
            <a:off x="840317" y="365126"/>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403A23DA-ABB6-4A68-B464-5617E1C0EE9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xmlns="" id="{AAFC7013-BEA0-4A39-817F-66CBF8BBA57E}"/>
              </a:ext>
            </a:extLst>
          </p:cNvPr>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xmlns="" id="{74B012A4-0006-413A-97B9-70A13592C67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xmlns="" id="{8FC72F90-2447-45EC-BA7D-A9CC58038DC1}"/>
              </a:ext>
            </a:extLst>
          </p:cNvPr>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xmlns="" id="{A591F9A6-3EBA-47C2-967D-C78B80BC99D1}"/>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8" name="Rectangle 5">
            <a:extLst>
              <a:ext uri="{FF2B5EF4-FFF2-40B4-BE49-F238E27FC236}">
                <a16:creationId xmlns:a16="http://schemas.microsoft.com/office/drawing/2014/main" xmlns="" id="{C5D5B346-B2E8-454D-93E0-7B3DE85566A9}"/>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9" name="Rectangle 6">
            <a:extLst>
              <a:ext uri="{FF2B5EF4-FFF2-40B4-BE49-F238E27FC236}">
                <a16:creationId xmlns:a16="http://schemas.microsoft.com/office/drawing/2014/main" xmlns="" id="{BA83459D-0D77-4A89-A7F4-84E0B134416E}"/>
              </a:ext>
            </a:extLst>
          </p:cNvPr>
          <p:cNvSpPr>
            <a:spLocks noGrp="1" noChangeArrowheads="1"/>
          </p:cNvSpPr>
          <p:nvPr>
            <p:ph type="sldNum" sz="quarter" idx="12"/>
          </p:nvPr>
        </p:nvSpPr>
        <p:spPr>
          <a:ln/>
        </p:spPr>
        <p:txBody>
          <a:bodyPr/>
          <a:lstStyle>
            <a:lvl1pPr>
              <a:defRPr/>
            </a:lvl1pPr>
          </a:lstStyle>
          <a:p>
            <a:pPr>
              <a:defRPr/>
            </a:pPr>
            <a:fld id="{B5E442D7-56D5-42CE-A8F8-98D27338E7EE}" type="slidenum">
              <a:rPr lang="es-ES" altLang="el-GR"/>
              <a:pPr>
                <a:defRPr/>
              </a:pPr>
              <a:t>‹#›</a:t>
            </a:fld>
            <a:endParaRPr lang="es-ES" altLang="el-GR"/>
          </a:p>
        </p:txBody>
      </p:sp>
    </p:spTree>
    <p:extLst>
      <p:ext uri="{BB962C8B-B14F-4D97-AF65-F5344CB8AC3E}">
        <p14:creationId xmlns:p14="http://schemas.microsoft.com/office/powerpoint/2010/main" xmlns="" val="1111893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132FC68-B281-4CAE-A58B-111EB027FA6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Rectangle 4">
            <a:extLst>
              <a:ext uri="{FF2B5EF4-FFF2-40B4-BE49-F238E27FC236}">
                <a16:creationId xmlns:a16="http://schemas.microsoft.com/office/drawing/2014/main" xmlns="" id="{9A9EE350-03C0-4274-8371-C0988B4626FE}"/>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4" name="Rectangle 5">
            <a:extLst>
              <a:ext uri="{FF2B5EF4-FFF2-40B4-BE49-F238E27FC236}">
                <a16:creationId xmlns:a16="http://schemas.microsoft.com/office/drawing/2014/main" xmlns="" id="{DC9C9ACF-87B8-4353-ACA0-AED9A14D200F}"/>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5" name="Rectangle 6">
            <a:extLst>
              <a:ext uri="{FF2B5EF4-FFF2-40B4-BE49-F238E27FC236}">
                <a16:creationId xmlns:a16="http://schemas.microsoft.com/office/drawing/2014/main" xmlns="" id="{E6964A37-3B89-4783-B6F3-A4DF31FD5921}"/>
              </a:ext>
            </a:extLst>
          </p:cNvPr>
          <p:cNvSpPr>
            <a:spLocks noGrp="1" noChangeArrowheads="1"/>
          </p:cNvSpPr>
          <p:nvPr>
            <p:ph type="sldNum" sz="quarter" idx="12"/>
          </p:nvPr>
        </p:nvSpPr>
        <p:spPr>
          <a:ln/>
        </p:spPr>
        <p:txBody>
          <a:bodyPr/>
          <a:lstStyle>
            <a:lvl1pPr>
              <a:defRPr/>
            </a:lvl1pPr>
          </a:lstStyle>
          <a:p>
            <a:pPr>
              <a:defRPr/>
            </a:pPr>
            <a:fld id="{912348FD-B1A9-43AC-BB73-DBE4AAE72071}" type="slidenum">
              <a:rPr lang="es-ES" altLang="el-GR"/>
              <a:pPr>
                <a:defRPr/>
              </a:pPr>
              <a:t>‹#›</a:t>
            </a:fld>
            <a:endParaRPr lang="es-ES" altLang="el-GR"/>
          </a:p>
        </p:txBody>
      </p:sp>
    </p:spTree>
    <p:extLst>
      <p:ext uri="{BB962C8B-B14F-4D97-AF65-F5344CB8AC3E}">
        <p14:creationId xmlns:p14="http://schemas.microsoft.com/office/powerpoint/2010/main" xmlns="" val="3551878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D628AA0E-30DF-43C8-9BC7-D861B11ED9B5}"/>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3" name="Rectangle 5">
            <a:extLst>
              <a:ext uri="{FF2B5EF4-FFF2-40B4-BE49-F238E27FC236}">
                <a16:creationId xmlns:a16="http://schemas.microsoft.com/office/drawing/2014/main" xmlns="" id="{26A36326-014B-40E0-B6AE-736481146A31}"/>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4" name="Rectangle 6">
            <a:extLst>
              <a:ext uri="{FF2B5EF4-FFF2-40B4-BE49-F238E27FC236}">
                <a16:creationId xmlns:a16="http://schemas.microsoft.com/office/drawing/2014/main" xmlns="" id="{67836AFF-424F-463E-BC1B-2BD00308234F}"/>
              </a:ext>
            </a:extLst>
          </p:cNvPr>
          <p:cNvSpPr>
            <a:spLocks noGrp="1" noChangeArrowheads="1"/>
          </p:cNvSpPr>
          <p:nvPr>
            <p:ph type="sldNum" sz="quarter" idx="12"/>
          </p:nvPr>
        </p:nvSpPr>
        <p:spPr>
          <a:ln/>
        </p:spPr>
        <p:txBody>
          <a:bodyPr/>
          <a:lstStyle>
            <a:lvl1pPr>
              <a:defRPr/>
            </a:lvl1pPr>
          </a:lstStyle>
          <a:p>
            <a:pPr>
              <a:defRPr/>
            </a:pPr>
            <a:fld id="{02C8D9DC-24CB-42CA-A323-F2ECEC463BBD}" type="slidenum">
              <a:rPr lang="es-ES" altLang="el-GR"/>
              <a:pPr>
                <a:defRPr/>
              </a:pPr>
              <a:t>‹#›</a:t>
            </a:fld>
            <a:endParaRPr lang="es-ES" altLang="el-GR"/>
          </a:p>
        </p:txBody>
      </p:sp>
    </p:spTree>
    <p:extLst>
      <p:ext uri="{BB962C8B-B14F-4D97-AF65-F5344CB8AC3E}">
        <p14:creationId xmlns:p14="http://schemas.microsoft.com/office/powerpoint/2010/main" xmlns="" val="4251133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E0EEA9A-C7E1-4FE7-B4E9-A5C4B9364DEF}"/>
              </a:ext>
            </a:extLst>
          </p:cNvPr>
          <p:cNvSpPr>
            <a:spLocks noGrp="1"/>
          </p:cNvSpPr>
          <p:nvPr>
            <p:ph type="title"/>
          </p:nvPr>
        </p:nvSpPr>
        <p:spPr>
          <a:xfrm>
            <a:off x="840318" y="457200"/>
            <a:ext cx="393276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A4C2EE0E-7943-4DCA-8833-12E9103B489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xmlns="" id="{73A8AC49-8C1D-4DD0-9F54-515AEC08636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a:extLst>
              <a:ext uri="{FF2B5EF4-FFF2-40B4-BE49-F238E27FC236}">
                <a16:creationId xmlns:a16="http://schemas.microsoft.com/office/drawing/2014/main" xmlns="" id="{095C9A5E-11A7-49A8-A6C2-C8349EA98978}"/>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6" name="Rectangle 5">
            <a:extLst>
              <a:ext uri="{FF2B5EF4-FFF2-40B4-BE49-F238E27FC236}">
                <a16:creationId xmlns:a16="http://schemas.microsoft.com/office/drawing/2014/main" xmlns="" id="{3AF7F964-8ED9-400A-B5DE-7AB7D2489A60}"/>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7" name="Rectangle 6">
            <a:extLst>
              <a:ext uri="{FF2B5EF4-FFF2-40B4-BE49-F238E27FC236}">
                <a16:creationId xmlns:a16="http://schemas.microsoft.com/office/drawing/2014/main" xmlns="" id="{7CB4FE58-8FDA-425C-81FD-BC827AB5BB8F}"/>
              </a:ext>
            </a:extLst>
          </p:cNvPr>
          <p:cNvSpPr>
            <a:spLocks noGrp="1" noChangeArrowheads="1"/>
          </p:cNvSpPr>
          <p:nvPr>
            <p:ph type="sldNum" sz="quarter" idx="12"/>
          </p:nvPr>
        </p:nvSpPr>
        <p:spPr>
          <a:ln/>
        </p:spPr>
        <p:txBody>
          <a:bodyPr/>
          <a:lstStyle>
            <a:lvl1pPr>
              <a:defRPr/>
            </a:lvl1pPr>
          </a:lstStyle>
          <a:p>
            <a:pPr>
              <a:defRPr/>
            </a:pPr>
            <a:fld id="{30D8CA91-1AEF-41D8-8A42-C1220D324C0A}" type="slidenum">
              <a:rPr lang="es-ES" altLang="el-GR"/>
              <a:pPr>
                <a:defRPr/>
              </a:pPr>
              <a:t>‹#›</a:t>
            </a:fld>
            <a:endParaRPr lang="es-ES" altLang="el-GR"/>
          </a:p>
        </p:txBody>
      </p:sp>
    </p:spTree>
    <p:extLst>
      <p:ext uri="{BB962C8B-B14F-4D97-AF65-F5344CB8AC3E}">
        <p14:creationId xmlns:p14="http://schemas.microsoft.com/office/powerpoint/2010/main" xmlns="" val="2326626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A9E82A0-5A20-462E-BEAB-8797CFF1570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401436BE-0BE8-4862-A240-AF630DD0E958}"/>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34115193-45DA-457A-9474-63C06A981B88}"/>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5" name="Rectangle 5">
            <a:extLst>
              <a:ext uri="{FF2B5EF4-FFF2-40B4-BE49-F238E27FC236}">
                <a16:creationId xmlns:a16="http://schemas.microsoft.com/office/drawing/2014/main" xmlns="" id="{6BD67B75-7BFE-4E6D-AD72-86460BECE5A7}"/>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6" name="Rectangle 6">
            <a:extLst>
              <a:ext uri="{FF2B5EF4-FFF2-40B4-BE49-F238E27FC236}">
                <a16:creationId xmlns:a16="http://schemas.microsoft.com/office/drawing/2014/main" xmlns="" id="{25C46B6A-E04A-4FC2-8E50-118CF3CC4715}"/>
              </a:ext>
            </a:extLst>
          </p:cNvPr>
          <p:cNvSpPr>
            <a:spLocks noGrp="1" noChangeArrowheads="1"/>
          </p:cNvSpPr>
          <p:nvPr>
            <p:ph type="sldNum" sz="quarter" idx="12"/>
          </p:nvPr>
        </p:nvSpPr>
        <p:spPr>
          <a:ln/>
        </p:spPr>
        <p:txBody>
          <a:bodyPr/>
          <a:lstStyle>
            <a:lvl1pPr>
              <a:defRPr/>
            </a:lvl1pPr>
          </a:lstStyle>
          <a:p>
            <a:pPr>
              <a:defRPr/>
            </a:pPr>
            <a:fld id="{CF3AE278-E488-4D5A-9BC5-5076F57E1911}" type="slidenum">
              <a:rPr lang="es-ES" altLang="el-GR"/>
              <a:pPr>
                <a:defRPr/>
              </a:pPr>
              <a:t>‹#›</a:t>
            </a:fld>
            <a:endParaRPr lang="es-ES" altLang="el-GR"/>
          </a:p>
        </p:txBody>
      </p:sp>
    </p:spTree>
    <p:extLst>
      <p:ext uri="{BB962C8B-B14F-4D97-AF65-F5344CB8AC3E}">
        <p14:creationId xmlns:p14="http://schemas.microsoft.com/office/powerpoint/2010/main" xmlns="" val="2177660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3684EDA-C86C-440F-9BCA-EF217038A5B0}"/>
              </a:ext>
            </a:extLst>
          </p:cNvPr>
          <p:cNvSpPr>
            <a:spLocks noGrp="1"/>
          </p:cNvSpPr>
          <p:nvPr>
            <p:ph type="title"/>
          </p:nvPr>
        </p:nvSpPr>
        <p:spPr>
          <a:xfrm>
            <a:off x="840318" y="457200"/>
            <a:ext cx="393276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xmlns="" id="{A4D20897-4B30-4D1E-B9E9-055A9916F86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a:extLst>
              <a:ext uri="{FF2B5EF4-FFF2-40B4-BE49-F238E27FC236}">
                <a16:creationId xmlns:a16="http://schemas.microsoft.com/office/drawing/2014/main" xmlns="" id="{59D6FC00-C0CD-426B-8BEE-1AF56B2DD3D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a:extLst>
              <a:ext uri="{FF2B5EF4-FFF2-40B4-BE49-F238E27FC236}">
                <a16:creationId xmlns:a16="http://schemas.microsoft.com/office/drawing/2014/main" xmlns="" id="{2D61B435-F1E9-4101-A966-455075B483A6}"/>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6" name="Rectangle 5">
            <a:extLst>
              <a:ext uri="{FF2B5EF4-FFF2-40B4-BE49-F238E27FC236}">
                <a16:creationId xmlns:a16="http://schemas.microsoft.com/office/drawing/2014/main" xmlns="" id="{05410217-4DF8-4ED7-823E-3282677EC284}"/>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7" name="Rectangle 6">
            <a:extLst>
              <a:ext uri="{FF2B5EF4-FFF2-40B4-BE49-F238E27FC236}">
                <a16:creationId xmlns:a16="http://schemas.microsoft.com/office/drawing/2014/main" xmlns="" id="{158B6146-0CDF-4DB8-9F60-D047FD6382B6}"/>
              </a:ext>
            </a:extLst>
          </p:cNvPr>
          <p:cNvSpPr>
            <a:spLocks noGrp="1" noChangeArrowheads="1"/>
          </p:cNvSpPr>
          <p:nvPr>
            <p:ph type="sldNum" sz="quarter" idx="12"/>
          </p:nvPr>
        </p:nvSpPr>
        <p:spPr>
          <a:ln/>
        </p:spPr>
        <p:txBody>
          <a:bodyPr/>
          <a:lstStyle>
            <a:lvl1pPr>
              <a:defRPr/>
            </a:lvl1pPr>
          </a:lstStyle>
          <a:p>
            <a:pPr>
              <a:defRPr/>
            </a:pPr>
            <a:fld id="{D2D9E8F9-5275-4FDF-B37C-6A73306900C2}" type="slidenum">
              <a:rPr lang="es-ES" altLang="el-GR"/>
              <a:pPr>
                <a:defRPr/>
              </a:pPr>
              <a:t>‹#›</a:t>
            </a:fld>
            <a:endParaRPr lang="es-ES" altLang="el-GR"/>
          </a:p>
        </p:txBody>
      </p:sp>
    </p:spTree>
    <p:extLst>
      <p:ext uri="{BB962C8B-B14F-4D97-AF65-F5344CB8AC3E}">
        <p14:creationId xmlns:p14="http://schemas.microsoft.com/office/powerpoint/2010/main" xmlns="" val="1244314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7D4AB20-4E8D-45DD-9831-BBF8FAE005A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6ACCAEFC-FFBB-4EBA-BAEE-0AF2602C80A4}"/>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51C6A630-F5C5-49F0-B747-DBB9250BBB1D}"/>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5" name="Rectangle 5">
            <a:extLst>
              <a:ext uri="{FF2B5EF4-FFF2-40B4-BE49-F238E27FC236}">
                <a16:creationId xmlns:a16="http://schemas.microsoft.com/office/drawing/2014/main" xmlns="" id="{E3CB657C-5ACC-4F4C-8D12-A08469D71CE2}"/>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6" name="Rectangle 6">
            <a:extLst>
              <a:ext uri="{FF2B5EF4-FFF2-40B4-BE49-F238E27FC236}">
                <a16:creationId xmlns:a16="http://schemas.microsoft.com/office/drawing/2014/main" xmlns="" id="{80065283-68BF-446B-B60A-902F28976219}"/>
              </a:ext>
            </a:extLst>
          </p:cNvPr>
          <p:cNvSpPr>
            <a:spLocks noGrp="1" noChangeArrowheads="1"/>
          </p:cNvSpPr>
          <p:nvPr>
            <p:ph type="sldNum" sz="quarter" idx="12"/>
          </p:nvPr>
        </p:nvSpPr>
        <p:spPr>
          <a:ln/>
        </p:spPr>
        <p:txBody>
          <a:bodyPr/>
          <a:lstStyle>
            <a:lvl1pPr>
              <a:defRPr/>
            </a:lvl1pPr>
          </a:lstStyle>
          <a:p>
            <a:pPr>
              <a:defRPr/>
            </a:pPr>
            <a:fld id="{1D65A013-97B9-4A55-8782-4CA0A322BDB4}" type="slidenum">
              <a:rPr lang="es-ES" altLang="el-GR"/>
              <a:pPr>
                <a:defRPr/>
              </a:pPr>
              <a:t>‹#›</a:t>
            </a:fld>
            <a:endParaRPr lang="es-ES" altLang="el-GR"/>
          </a:p>
        </p:txBody>
      </p:sp>
    </p:spTree>
    <p:extLst>
      <p:ext uri="{BB962C8B-B14F-4D97-AF65-F5344CB8AC3E}">
        <p14:creationId xmlns:p14="http://schemas.microsoft.com/office/powerpoint/2010/main" xmlns="" val="1191012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A83C1525-6CE5-4A42-AA98-F61375905F56}"/>
              </a:ext>
            </a:extLst>
          </p:cNvPr>
          <p:cNvSpPr>
            <a:spLocks noGrp="1"/>
          </p:cNvSpPr>
          <p:nvPr>
            <p:ph type="title" orient="vert"/>
          </p:nvPr>
        </p:nvSpPr>
        <p:spPr>
          <a:xfrm>
            <a:off x="8839200" y="274639"/>
            <a:ext cx="2743200" cy="5851525"/>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1D5D2318-93A9-4774-AB42-A848331093D8}"/>
              </a:ext>
            </a:extLst>
          </p:cNvPr>
          <p:cNvSpPr>
            <a:spLocks noGrp="1"/>
          </p:cNvSpPr>
          <p:nvPr>
            <p:ph type="body" orient="vert" idx="1"/>
          </p:nvPr>
        </p:nvSpPr>
        <p:spPr>
          <a:xfrm>
            <a:off x="609600" y="274639"/>
            <a:ext cx="8026400" cy="5851525"/>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B459EA00-6C1E-41D5-BB63-673E6E1E33B1}"/>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5" name="Rectangle 5">
            <a:extLst>
              <a:ext uri="{FF2B5EF4-FFF2-40B4-BE49-F238E27FC236}">
                <a16:creationId xmlns:a16="http://schemas.microsoft.com/office/drawing/2014/main" xmlns="" id="{AF81C0C8-FBF0-411E-9E5A-1AAA4628357C}"/>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6" name="Rectangle 6">
            <a:extLst>
              <a:ext uri="{FF2B5EF4-FFF2-40B4-BE49-F238E27FC236}">
                <a16:creationId xmlns:a16="http://schemas.microsoft.com/office/drawing/2014/main" xmlns="" id="{FC7F9A6D-1802-42E6-8818-7AC54E30179B}"/>
              </a:ext>
            </a:extLst>
          </p:cNvPr>
          <p:cNvSpPr>
            <a:spLocks noGrp="1" noChangeArrowheads="1"/>
          </p:cNvSpPr>
          <p:nvPr>
            <p:ph type="sldNum" sz="quarter" idx="12"/>
          </p:nvPr>
        </p:nvSpPr>
        <p:spPr>
          <a:ln/>
        </p:spPr>
        <p:txBody>
          <a:bodyPr/>
          <a:lstStyle>
            <a:lvl1pPr>
              <a:defRPr/>
            </a:lvl1pPr>
          </a:lstStyle>
          <a:p>
            <a:pPr>
              <a:defRPr/>
            </a:pPr>
            <a:fld id="{51D56FE1-11A3-4709-8CD4-2136B56C3D20}" type="slidenum">
              <a:rPr lang="es-ES" altLang="el-GR"/>
              <a:pPr>
                <a:defRPr/>
              </a:pPr>
              <a:t>‹#›</a:t>
            </a:fld>
            <a:endParaRPr lang="es-ES" altLang="el-GR"/>
          </a:p>
        </p:txBody>
      </p:sp>
    </p:spTree>
    <p:extLst>
      <p:ext uri="{BB962C8B-B14F-4D97-AF65-F5344CB8AC3E}">
        <p14:creationId xmlns:p14="http://schemas.microsoft.com/office/powerpoint/2010/main" xmlns="" val="3205929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D17B9C7-54C5-469B-8AB9-989C3E2BCE8D}"/>
              </a:ext>
            </a:extLst>
          </p:cNvPr>
          <p:cNvSpPr>
            <a:spLocks noGrp="1"/>
          </p:cNvSpPr>
          <p:nvPr>
            <p:ph type="title"/>
          </p:nvPr>
        </p:nvSpPr>
        <p:spPr>
          <a:xfrm>
            <a:off x="831851" y="1709739"/>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A9950BC8-A393-46DA-A3AA-49852B7C68FF}"/>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Επεξεργασία στυλ υποδείγματος κειμένου</a:t>
            </a:r>
          </a:p>
        </p:txBody>
      </p:sp>
      <p:sp>
        <p:nvSpPr>
          <p:cNvPr id="4" name="Rectangle 4">
            <a:extLst>
              <a:ext uri="{FF2B5EF4-FFF2-40B4-BE49-F238E27FC236}">
                <a16:creationId xmlns:a16="http://schemas.microsoft.com/office/drawing/2014/main" xmlns="" id="{C36F9842-8909-4B1D-B778-07B27AF4FA8F}"/>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5" name="Rectangle 5">
            <a:extLst>
              <a:ext uri="{FF2B5EF4-FFF2-40B4-BE49-F238E27FC236}">
                <a16:creationId xmlns:a16="http://schemas.microsoft.com/office/drawing/2014/main" xmlns="" id="{12438512-DD31-4E99-BD60-69B4F751215C}"/>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6" name="Rectangle 6">
            <a:extLst>
              <a:ext uri="{FF2B5EF4-FFF2-40B4-BE49-F238E27FC236}">
                <a16:creationId xmlns:a16="http://schemas.microsoft.com/office/drawing/2014/main" xmlns="" id="{DB226CBB-1CE2-4774-8CDB-AA3BBCB21B56}"/>
              </a:ext>
            </a:extLst>
          </p:cNvPr>
          <p:cNvSpPr>
            <a:spLocks noGrp="1" noChangeArrowheads="1"/>
          </p:cNvSpPr>
          <p:nvPr>
            <p:ph type="sldNum" sz="quarter" idx="12"/>
          </p:nvPr>
        </p:nvSpPr>
        <p:spPr>
          <a:ln/>
        </p:spPr>
        <p:txBody>
          <a:bodyPr/>
          <a:lstStyle>
            <a:lvl1pPr>
              <a:defRPr/>
            </a:lvl1pPr>
          </a:lstStyle>
          <a:p>
            <a:pPr>
              <a:defRPr/>
            </a:pPr>
            <a:fld id="{5DBD6A7B-FABF-4C24-A67A-395F20E32385}" type="slidenum">
              <a:rPr lang="es-ES" altLang="el-GR"/>
              <a:pPr>
                <a:defRPr/>
              </a:pPr>
              <a:t>‹#›</a:t>
            </a:fld>
            <a:endParaRPr lang="es-ES" altLang="el-GR"/>
          </a:p>
        </p:txBody>
      </p:sp>
    </p:spTree>
    <p:extLst>
      <p:ext uri="{BB962C8B-B14F-4D97-AF65-F5344CB8AC3E}">
        <p14:creationId xmlns:p14="http://schemas.microsoft.com/office/powerpoint/2010/main" xmlns="" val="2219529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8EDB6AA-6F8F-4297-BC33-DDF0F7D3D60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092E9E2E-04B7-46DF-8568-51A90916F96B}"/>
              </a:ext>
            </a:extLst>
          </p:cNvPr>
          <p:cNvSpPr>
            <a:spLocks noGrp="1"/>
          </p:cNvSpPr>
          <p:nvPr>
            <p:ph sz="half" idx="1"/>
          </p:nvPr>
        </p:nvSpPr>
        <p:spPr>
          <a:xfrm>
            <a:off x="609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xmlns="" id="{858B96B8-4B08-4B40-A7EC-F184862FEAAB}"/>
              </a:ext>
            </a:extLst>
          </p:cNvPr>
          <p:cNvSpPr>
            <a:spLocks noGrp="1"/>
          </p:cNvSpPr>
          <p:nvPr>
            <p:ph sz="half" idx="2"/>
          </p:nvPr>
        </p:nvSpPr>
        <p:spPr>
          <a:xfrm>
            <a:off x="6197600" y="1600201"/>
            <a:ext cx="5384800" cy="4525963"/>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xmlns="" id="{260EF4C7-C422-4D0A-83F2-F1DBF20CAD5B}"/>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6" name="Rectangle 5">
            <a:extLst>
              <a:ext uri="{FF2B5EF4-FFF2-40B4-BE49-F238E27FC236}">
                <a16:creationId xmlns:a16="http://schemas.microsoft.com/office/drawing/2014/main" xmlns="" id="{4907F222-C842-4905-9E07-463A454AC2A3}"/>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7" name="Rectangle 6">
            <a:extLst>
              <a:ext uri="{FF2B5EF4-FFF2-40B4-BE49-F238E27FC236}">
                <a16:creationId xmlns:a16="http://schemas.microsoft.com/office/drawing/2014/main" xmlns="" id="{39FAB40A-B295-4469-AFD4-51C4EFE13C35}"/>
              </a:ext>
            </a:extLst>
          </p:cNvPr>
          <p:cNvSpPr>
            <a:spLocks noGrp="1" noChangeArrowheads="1"/>
          </p:cNvSpPr>
          <p:nvPr>
            <p:ph type="sldNum" sz="quarter" idx="12"/>
          </p:nvPr>
        </p:nvSpPr>
        <p:spPr>
          <a:ln/>
        </p:spPr>
        <p:txBody>
          <a:bodyPr/>
          <a:lstStyle>
            <a:lvl1pPr>
              <a:defRPr/>
            </a:lvl1pPr>
          </a:lstStyle>
          <a:p>
            <a:pPr>
              <a:defRPr/>
            </a:pPr>
            <a:fld id="{E0CDDA25-5B67-4F78-8596-FCFFF7FB0A7C}" type="slidenum">
              <a:rPr lang="es-ES" altLang="el-GR"/>
              <a:pPr>
                <a:defRPr/>
              </a:pPr>
              <a:t>‹#›</a:t>
            </a:fld>
            <a:endParaRPr lang="es-ES" altLang="el-GR"/>
          </a:p>
        </p:txBody>
      </p:sp>
    </p:spTree>
    <p:extLst>
      <p:ext uri="{BB962C8B-B14F-4D97-AF65-F5344CB8AC3E}">
        <p14:creationId xmlns:p14="http://schemas.microsoft.com/office/powerpoint/2010/main" xmlns="" val="229104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D4C50A0-601E-4CDC-B641-DF5AD2632D81}"/>
              </a:ext>
            </a:extLst>
          </p:cNvPr>
          <p:cNvSpPr>
            <a:spLocks noGrp="1"/>
          </p:cNvSpPr>
          <p:nvPr>
            <p:ph type="title"/>
          </p:nvPr>
        </p:nvSpPr>
        <p:spPr>
          <a:xfrm>
            <a:off x="840317" y="365126"/>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403A23DA-ABB6-4A68-B464-5617E1C0EE9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xmlns="" id="{AAFC7013-BEA0-4A39-817F-66CBF8BBA57E}"/>
              </a:ext>
            </a:extLst>
          </p:cNvPr>
          <p:cNvSpPr>
            <a:spLocks noGrp="1"/>
          </p:cNvSpPr>
          <p:nvPr>
            <p:ph sz="half" idx="2"/>
          </p:nvPr>
        </p:nvSpPr>
        <p:spPr>
          <a:xfrm>
            <a:off x="840318" y="2505075"/>
            <a:ext cx="5158316"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xmlns="" id="{74B012A4-0006-413A-97B9-70A13592C67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xmlns="" id="{8FC72F90-2447-45EC-BA7D-A9CC58038DC1}"/>
              </a:ext>
            </a:extLst>
          </p:cNvPr>
          <p:cNvSpPr>
            <a:spLocks noGrp="1"/>
          </p:cNvSpPr>
          <p:nvPr>
            <p:ph sz="quarter" idx="4"/>
          </p:nvPr>
        </p:nvSpPr>
        <p:spPr>
          <a:xfrm>
            <a:off x="6172200" y="2505075"/>
            <a:ext cx="518371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xmlns="" id="{927B2B4A-568D-42D6-874F-264D6E1FFBA4}"/>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8" name="Rectangle 5">
            <a:extLst>
              <a:ext uri="{FF2B5EF4-FFF2-40B4-BE49-F238E27FC236}">
                <a16:creationId xmlns:a16="http://schemas.microsoft.com/office/drawing/2014/main" xmlns="" id="{B9F5D76A-AB97-4E93-A365-0F90185BBBF5}"/>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9" name="Rectangle 6">
            <a:extLst>
              <a:ext uri="{FF2B5EF4-FFF2-40B4-BE49-F238E27FC236}">
                <a16:creationId xmlns:a16="http://schemas.microsoft.com/office/drawing/2014/main" xmlns="" id="{DB727194-32D3-4662-B471-B4A89C871647}"/>
              </a:ext>
            </a:extLst>
          </p:cNvPr>
          <p:cNvSpPr>
            <a:spLocks noGrp="1" noChangeArrowheads="1"/>
          </p:cNvSpPr>
          <p:nvPr>
            <p:ph type="sldNum" sz="quarter" idx="12"/>
          </p:nvPr>
        </p:nvSpPr>
        <p:spPr>
          <a:ln/>
        </p:spPr>
        <p:txBody>
          <a:bodyPr/>
          <a:lstStyle>
            <a:lvl1pPr>
              <a:defRPr/>
            </a:lvl1pPr>
          </a:lstStyle>
          <a:p>
            <a:pPr>
              <a:defRPr/>
            </a:pPr>
            <a:fld id="{534B8804-C5C5-439E-A16F-19A926CF76E0}" type="slidenum">
              <a:rPr lang="es-ES" altLang="el-GR"/>
              <a:pPr>
                <a:defRPr/>
              </a:pPr>
              <a:t>‹#›</a:t>
            </a:fld>
            <a:endParaRPr lang="es-ES" altLang="el-GR"/>
          </a:p>
        </p:txBody>
      </p:sp>
    </p:spTree>
    <p:extLst>
      <p:ext uri="{BB962C8B-B14F-4D97-AF65-F5344CB8AC3E}">
        <p14:creationId xmlns:p14="http://schemas.microsoft.com/office/powerpoint/2010/main" xmlns="" val="26145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132FC68-B281-4CAE-A58B-111EB027FA6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Rectangle 4">
            <a:extLst>
              <a:ext uri="{FF2B5EF4-FFF2-40B4-BE49-F238E27FC236}">
                <a16:creationId xmlns:a16="http://schemas.microsoft.com/office/drawing/2014/main" xmlns="" id="{2EFDF7EE-187B-4D7F-BB1A-25E41A7A1BAA}"/>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4" name="Rectangle 5">
            <a:extLst>
              <a:ext uri="{FF2B5EF4-FFF2-40B4-BE49-F238E27FC236}">
                <a16:creationId xmlns:a16="http://schemas.microsoft.com/office/drawing/2014/main" xmlns="" id="{20B9A32F-9198-41D4-B0FD-5A55393B3F3D}"/>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5" name="Rectangle 6">
            <a:extLst>
              <a:ext uri="{FF2B5EF4-FFF2-40B4-BE49-F238E27FC236}">
                <a16:creationId xmlns:a16="http://schemas.microsoft.com/office/drawing/2014/main" xmlns="" id="{0C555D48-7964-4715-9FCD-3859E82EC3C8}"/>
              </a:ext>
            </a:extLst>
          </p:cNvPr>
          <p:cNvSpPr>
            <a:spLocks noGrp="1" noChangeArrowheads="1"/>
          </p:cNvSpPr>
          <p:nvPr>
            <p:ph type="sldNum" sz="quarter" idx="12"/>
          </p:nvPr>
        </p:nvSpPr>
        <p:spPr>
          <a:ln/>
        </p:spPr>
        <p:txBody>
          <a:bodyPr/>
          <a:lstStyle>
            <a:lvl1pPr>
              <a:defRPr/>
            </a:lvl1pPr>
          </a:lstStyle>
          <a:p>
            <a:pPr>
              <a:defRPr/>
            </a:pPr>
            <a:fld id="{3A82D43C-F118-4BBD-9E73-C0BA625A05F7}" type="slidenum">
              <a:rPr lang="es-ES" altLang="el-GR"/>
              <a:pPr>
                <a:defRPr/>
              </a:pPr>
              <a:t>‹#›</a:t>
            </a:fld>
            <a:endParaRPr lang="es-ES" altLang="el-GR"/>
          </a:p>
        </p:txBody>
      </p:sp>
    </p:spTree>
    <p:extLst>
      <p:ext uri="{BB962C8B-B14F-4D97-AF65-F5344CB8AC3E}">
        <p14:creationId xmlns:p14="http://schemas.microsoft.com/office/powerpoint/2010/main" xmlns="" val="294692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3E30F9C3-0119-4472-901B-A5CE3C2303AC}"/>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3" name="Rectangle 5">
            <a:extLst>
              <a:ext uri="{FF2B5EF4-FFF2-40B4-BE49-F238E27FC236}">
                <a16:creationId xmlns:a16="http://schemas.microsoft.com/office/drawing/2014/main" xmlns="" id="{C0F51A79-E0CF-46E8-AC47-27C4F543F254}"/>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4" name="Rectangle 6">
            <a:extLst>
              <a:ext uri="{FF2B5EF4-FFF2-40B4-BE49-F238E27FC236}">
                <a16:creationId xmlns:a16="http://schemas.microsoft.com/office/drawing/2014/main" xmlns="" id="{85ED1C94-4746-4E98-9669-E5AA889BEEEC}"/>
              </a:ext>
            </a:extLst>
          </p:cNvPr>
          <p:cNvSpPr>
            <a:spLocks noGrp="1" noChangeArrowheads="1"/>
          </p:cNvSpPr>
          <p:nvPr>
            <p:ph type="sldNum" sz="quarter" idx="12"/>
          </p:nvPr>
        </p:nvSpPr>
        <p:spPr>
          <a:ln/>
        </p:spPr>
        <p:txBody>
          <a:bodyPr/>
          <a:lstStyle>
            <a:lvl1pPr>
              <a:defRPr/>
            </a:lvl1pPr>
          </a:lstStyle>
          <a:p>
            <a:pPr>
              <a:defRPr/>
            </a:pPr>
            <a:fld id="{2429770A-99E6-4A80-857D-73C8E218257C}" type="slidenum">
              <a:rPr lang="es-ES" altLang="el-GR"/>
              <a:pPr>
                <a:defRPr/>
              </a:pPr>
              <a:t>‹#›</a:t>
            </a:fld>
            <a:endParaRPr lang="es-ES" altLang="el-GR"/>
          </a:p>
        </p:txBody>
      </p:sp>
    </p:spTree>
    <p:extLst>
      <p:ext uri="{BB962C8B-B14F-4D97-AF65-F5344CB8AC3E}">
        <p14:creationId xmlns:p14="http://schemas.microsoft.com/office/powerpoint/2010/main" xmlns="" val="3740896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E0EEA9A-C7E1-4FE7-B4E9-A5C4B9364DEF}"/>
              </a:ext>
            </a:extLst>
          </p:cNvPr>
          <p:cNvSpPr>
            <a:spLocks noGrp="1"/>
          </p:cNvSpPr>
          <p:nvPr>
            <p:ph type="title"/>
          </p:nvPr>
        </p:nvSpPr>
        <p:spPr>
          <a:xfrm>
            <a:off x="840318" y="457200"/>
            <a:ext cx="393276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A4C2EE0E-7943-4DCA-8833-12E9103B489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xmlns="" id="{73A8AC49-8C1D-4DD0-9F54-515AEC08636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a:extLst>
              <a:ext uri="{FF2B5EF4-FFF2-40B4-BE49-F238E27FC236}">
                <a16:creationId xmlns:a16="http://schemas.microsoft.com/office/drawing/2014/main" xmlns="" id="{31E8C43F-6D1E-4A6C-9BA9-6686A8567ACE}"/>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6" name="Rectangle 5">
            <a:extLst>
              <a:ext uri="{FF2B5EF4-FFF2-40B4-BE49-F238E27FC236}">
                <a16:creationId xmlns:a16="http://schemas.microsoft.com/office/drawing/2014/main" xmlns="" id="{C07C1F7F-5FF3-4E71-BAA7-9A6AE4198F64}"/>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7" name="Rectangle 6">
            <a:extLst>
              <a:ext uri="{FF2B5EF4-FFF2-40B4-BE49-F238E27FC236}">
                <a16:creationId xmlns:a16="http://schemas.microsoft.com/office/drawing/2014/main" xmlns="" id="{5E0C51DA-ACE8-46D3-AA0A-DABC2670EF55}"/>
              </a:ext>
            </a:extLst>
          </p:cNvPr>
          <p:cNvSpPr>
            <a:spLocks noGrp="1" noChangeArrowheads="1"/>
          </p:cNvSpPr>
          <p:nvPr>
            <p:ph type="sldNum" sz="quarter" idx="12"/>
          </p:nvPr>
        </p:nvSpPr>
        <p:spPr>
          <a:ln/>
        </p:spPr>
        <p:txBody>
          <a:bodyPr/>
          <a:lstStyle>
            <a:lvl1pPr>
              <a:defRPr/>
            </a:lvl1pPr>
          </a:lstStyle>
          <a:p>
            <a:pPr>
              <a:defRPr/>
            </a:pPr>
            <a:fld id="{044DA40C-C913-424B-8B7C-298E18B160E4}" type="slidenum">
              <a:rPr lang="es-ES" altLang="el-GR"/>
              <a:pPr>
                <a:defRPr/>
              </a:pPr>
              <a:t>‹#›</a:t>
            </a:fld>
            <a:endParaRPr lang="es-ES" altLang="el-GR"/>
          </a:p>
        </p:txBody>
      </p:sp>
    </p:spTree>
    <p:extLst>
      <p:ext uri="{BB962C8B-B14F-4D97-AF65-F5344CB8AC3E}">
        <p14:creationId xmlns:p14="http://schemas.microsoft.com/office/powerpoint/2010/main" xmlns="" val="335281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3684EDA-C86C-440F-9BCA-EF217038A5B0}"/>
              </a:ext>
            </a:extLst>
          </p:cNvPr>
          <p:cNvSpPr>
            <a:spLocks noGrp="1"/>
          </p:cNvSpPr>
          <p:nvPr>
            <p:ph type="title"/>
          </p:nvPr>
        </p:nvSpPr>
        <p:spPr>
          <a:xfrm>
            <a:off x="840318" y="457200"/>
            <a:ext cx="393276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xmlns="" id="{A4D20897-4B30-4D1E-B9E9-055A9916F86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a:extLst>
              <a:ext uri="{FF2B5EF4-FFF2-40B4-BE49-F238E27FC236}">
                <a16:creationId xmlns:a16="http://schemas.microsoft.com/office/drawing/2014/main" xmlns="" id="{59D6FC00-C0CD-426B-8BEE-1AF56B2DD3D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Rectangle 4">
            <a:extLst>
              <a:ext uri="{FF2B5EF4-FFF2-40B4-BE49-F238E27FC236}">
                <a16:creationId xmlns:a16="http://schemas.microsoft.com/office/drawing/2014/main" xmlns="" id="{CD866415-F08A-4888-B8E1-D0EC66F23DED}"/>
              </a:ext>
            </a:extLst>
          </p:cNvPr>
          <p:cNvSpPr>
            <a:spLocks noGrp="1" noChangeArrowheads="1"/>
          </p:cNvSpPr>
          <p:nvPr>
            <p:ph type="dt" sz="half" idx="10"/>
          </p:nvPr>
        </p:nvSpPr>
        <p:spPr>
          <a:ln/>
        </p:spPr>
        <p:txBody>
          <a:bodyPr/>
          <a:lstStyle>
            <a:lvl1pPr>
              <a:defRPr/>
            </a:lvl1pPr>
          </a:lstStyle>
          <a:p>
            <a:pPr>
              <a:defRPr/>
            </a:pPr>
            <a:endParaRPr lang="es-ES" altLang="el-GR"/>
          </a:p>
        </p:txBody>
      </p:sp>
      <p:sp>
        <p:nvSpPr>
          <p:cNvPr id="6" name="Rectangle 5">
            <a:extLst>
              <a:ext uri="{FF2B5EF4-FFF2-40B4-BE49-F238E27FC236}">
                <a16:creationId xmlns:a16="http://schemas.microsoft.com/office/drawing/2014/main" xmlns="" id="{58C7EDC2-7A67-4D78-84F6-8DDD4DE98B56}"/>
              </a:ext>
            </a:extLst>
          </p:cNvPr>
          <p:cNvSpPr>
            <a:spLocks noGrp="1" noChangeArrowheads="1"/>
          </p:cNvSpPr>
          <p:nvPr>
            <p:ph type="ftr" sz="quarter" idx="11"/>
          </p:nvPr>
        </p:nvSpPr>
        <p:spPr>
          <a:ln/>
        </p:spPr>
        <p:txBody>
          <a:bodyPr/>
          <a:lstStyle>
            <a:lvl1pPr>
              <a:defRPr/>
            </a:lvl1pPr>
          </a:lstStyle>
          <a:p>
            <a:pPr>
              <a:defRPr/>
            </a:pPr>
            <a:endParaRPr lang="es-ES" altLang="el-GR"/>
          </a:p>
        </p:txBody>
      </p:sp>
      <p:sp>
        <p:nvSpPr>
          <p:cNvPr id="7" name="Rectangle 6">
            <a:extLst>
              <a:ext uri="{FF2B5EF4-FFF2-40B4-BE49-F238E27FC236}">
                <a16:creationId xmlns:a16="http://schemas.microsoft.com/office/drawing/2014/main" xmlns="" id="{9D8F839F-0229-4514-937D-F6CD3CD999D2}"/>
              </a:ext>
            </a:extLst>
          </p:cNvPr>
          <p:cNvSpPr>
            <a:spLocks noGrp="1" noChangeArrowheads="1"/>
          </p:cNvSpPr>
          <p:nvPr>
            <p:ph type="sldNum" sz="quarter" idx="12"/>
          </p:nvPr>
        </p:nvSpPr>
        <p:spPr>
          <a:ln/>
        </p:spPr>
        <p:txBody>
          <a:bodyPr/>
          <a:lstStyle>
            <a:lvl1pPr>
              <a:defRPr/>
            </a:lvl1pPr>
          </a:lstStyle>
          <a:p>
            <a:pPr>
              <a:defRPr/>
            </a:pPr>
            <a:fld id="{2E91E0CB-0E18-42FC-91B4-0F1966F4FB68}" type="slidenum">
              <a:rPr lang="es-ES" altLang="el-GR"/>
              <a:pPr>
                <a:defRPr/>
              </a:pPr>
              <a:t>‹#›</a:t>
            </a:fld>
            <a:endParaRPr lang="es-ES" altLang="el-GR"/>
          </a:p>
        </p:txBody>
      </p:sp>
    </p:spTree>
    <p:extLst>
      <p:ext uri="{BB962C8B-B14F-4D97-AF65-F5344CB8AC3E}">
        <p14:creationId xmlns:p14="http://schemas.microsoft.com/office/powerpoint/2010/main" xmlns="" val="265946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4BE8DD95-74E7-42DA-B008-1779D90FC2D7}"/>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l-GR"/>
              <a:t>Haga clic para cambiar el estilo de título	</a:t>
            </a:r>
          </a:p>
        </p:txBody>
      </p:sp>
      <p:sp>
        <p:nvSpPr>
          <p:cNvPr id="1027" name="Rectangle 3">
            <a:extLst>
              <a:ext uri="{FF2B5EF4-FFF2-40B4-BE49-F238E27FC236}">
                <a16:creationId xmlns:a16="http://schemas.microsoft.com/office/drawing/2014/main" xmlns="" id="{0084A9FE-5E0E-4ED7-94ED-8946A35E536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l-GR"/>
              <a:t>Haga clic para modificar el estilo de texto del patrón</a:t>
            </a:r>
          </a:p>
          <a:p>
            <a:pPr lvl="1"/>
            <a:r>
              <a:rPr lang="es-ES" altLang="el-GR"/>
              <a:t>Segundo nivel</a:t>
            </a:r>
          </a:p>
          <a:p>
            <a:pPr lvl="2"/>
            <a:r>
              <a:rPr lang="es-ES" altLang="el-GR"/>
              <a:t>Tercer nivel</a:t>
            </a:r>
          </a:p>
          <a:p>
            <a:pPr lvl="3"/>
            <a:r>
              <a:rPr lang="es-ES" altLang="el-GR"/>
              <a:t>Cuarto nivel</a:t>
            </a:r>
          </a:p>
          <a:p>
            <a:pPr lvl="4"/>
            <a:r>
              <a:rPr lang="es-ES" altLang="el-GR"/>
              <a:t>Quinto nivel</a:t>
            </a:r>
          </a:p>
        </p:txBody>
      </p:sp>
      <p:sp>
        <p:nvSpPr>
          <p:cNvPr id="1028" name="Rectangle 4">
            <a:extLst>
              <a:ext uri="{FF2B5EF4-FFF2-40B4-BE49-F238E27FC236}">
                <a16:creationId xmlns:a16="http://schemas.microsoft.com/office/drawing/2014/main" xmlns="" id="{EF992CE2-18A6-4A73-9361-F8D6F86AA03F}"/>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l-GR"/>
          </a:p>
        </p:txBody>
      </p:sp>
      <p:sp>
        <p:nvSpPr>
          <p:cNvPr id="1029" name="Rectangle 5">
            <a:extLst>
              <a:ext uri="{FF2B5EF4-FFF2-40B4-BE49-F238E27FC236}">
                <a16:creationId xmlns:a16="http://schemas.microsoft.com/office/drawing/2014/main" xmlns="" id="{2FA072C9-F6C7-4878-9C9F-B3682DE8D08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l-GR"/>
          </a:p>
        </p:txBody>
      </p:sp>
      <p:sp>
        <p:nvSpPr>
          <p:cNvPr id="1030" name="Rectangle 6">
            <a:extLst>
              <a:ext uri="{FF2B5EF4-FFF2-40B4-BE49-F238E27FC236}">
                <a16:creationId xmlns:a16="http://schemas.microsoft.com/office/drawing/2014/main" xmlns="" id="{C364FAF5-0ACB-493F-B81B-562976DC40C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C501A05-1B79-4742-B3FB-A231276100DA}" type="slidenum">
              <a:rPr lang="es-ES" altLang="el-GR"/>
              <a:pPr>
                <a:defRPr/>
              </a:pPr>
              <a:t>‹#›</a:t>
            </a:fld>
            <a:endParaRPr lang="es-ES" altLang="el-GR"/>
          </a:p>
        </p:txBody>
      </p:sp>
    </p:spTree>
    <p:extLst>
      <p:ext uri="{BB962C8B-B14F-4D97-AF65-F5344CB8AC3E}">
        <p14:creationId xmlns:p14="http://schemas.microsoft.com/office/powerpoint/2010/main" xmlns="" val="1890515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E2B70B56-355F-4460-9818-ED2435B99A9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l-GR"/>
              <a:t>Haga clic para cambiar el estilo de título	</a:t>
            </a:r>
          </a:p>
        </p:txBody>
      </p:sp>
      <p:sp>
        <p:nvSpPr>
          <p:cNvPr id="1027" name="Rectangle 3">
            <a:extLst>
              <a:ext uri="{FF2B5EF4-FFF2-40B4-BE49-F238E27FC236}">
                <a16:creationId xmlns:a16="http://schemas.microsoft.com/office/drawing/2014/main" xmlns="" id="{87CD1FAA-B23E-4A84-854B-236D2E9EFB6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l-GR"/>
              <a:t>Haga clic para modificar el estilo de texto del patrón</a:t>
            </a:r>
          </a:p>
          <a:p>
            <a:pPr lvl="1"/>
            <a:r>
              <a:rPr lang="es-ES" altLang="el-GR"/>
              <a:t>Segundo nivel</a:t>
            </a:r>
          </a:p>
          <a:p>
            <a:pPr lvl="2"/>
            <a:r>
              <a:rPr lang="es-ES" altLang="el-GR"/>
              <a:t>Tercer nivel</a:t>
            </a:r>
          </a:p>
          <a:p>
            <a:pPr lvl="3"/>
            <a:r>
              <a:rPr lang="es-ES" altLang="el-GR"/>
              <a:t>Cuarto nivel</a:t>
            </a:r>
          </a:p>
          <a:p>
            <a:pPr lvl="4"/>
            <a:r>
              <a:rPr lang="es-ES" altLang="el-GR"/>
              <a:t>Quinto nivel</a:t>
            </a:r>
          </a:p>
        </p:txBody>
      </p:sp>
      <p:sp>
        <p:nvSpPr>
          <p:cNvPr id="1028" name="Rectangle 4">
            <a:extLst>
              <a:ext uri="{FF2B5EF4-FFF2-40B4-BE49-F238E27FC236}">
                <a16:creationId xmlns:a16="http://schemas.microsoft.com/office/drawing/2014/main" xmlns="" id="{EF992CE2-18A6-4A73-9361-F8D6F86AA03F}"/>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l-GR"/>
          </a:p>
        </p:txBody>
      </p:sp>
      <p:sp>
        <p:nvSpPr>
          <p:cNvPr id="1029" name="Rectangle 5">
            <a:extLst>
              <a:ext uri="{FF2B5EF4-FFF2-40B4-BE49-F238E27FC236}">
                <a16:creationId xmlns:a16="http://schemas.microsoft.com/office/drawing/2014/main" xmlns="" id="{2FA072C9-F6C7-4878-9C9F-B3682DE8D08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l-GR"/>
          </a:p>
        </p:txBody>
      </p:sp>
      <p:sp>
        <p:nvSpPr>
          <p:cNvPr id="1030" name="Rectangle 6">
            <a:extLst>
              <a:ext uri="{FF2B5EF4-FFF2-40B4-BE49-F238E27FC236}">
                <a16:creationId xmlns:a16="http://schemas.microsoft.com/office/drawing/2014/main" xmlns="" id="{C364FAF5-0ACB-493F-B81B-562976DC40C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93403E2-FDE1-45C8-8C3F-6217BE4886AB}" type="slidenum">
              <a:rPr lang="es-ES" altLang="el-GR"/>
              <a:pPr>
                <a:defRPr/>
              </a:pPr>
              <a:t>‹#›</a:t>
            </a:fld>
            <a:endParaRPr lang="es-ES" altLang="el-GR"/>
          </a:p>
        </p:txBody>
      </p:sp>
    </p:spTree>
    <p:extLst>
      <p:ext uri="{BB962C8B-B14F-4D97-AF65-F5344CB8AC3E}">
        <p14:creationId xmlns:p14="http://schemas.microsoft.com/office/powerpoint/2010/main" xmlns="" val="4144602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Θέση περιεχομένου 1">
            <a:extLst>
              <a:ext uri="{FF2B5EF4-FFF2-40B4-BE49-F238E27FC236}">
                <a16:creationId xmlns:a16="http://schemas.microsoft.com/office/drawing/2014/main" xmlns="" id="{0E416DBF-478F-4023-B339-CF41EA4A22C2}"/>
              </a:ext>
            </a:extLst>
          </p:cNvPr>
          <p:cNvSpPr>
            <a:spLocks noGrp="1" noChangeArrowheads="1"/>
          </p:cNvSpPr>
          <p:nvPr>
            <p:ph idx="1"/>
          </p:nvPr>
        </p:nvSpPr>
        <p:spPr/>
        <p:txBody>
          <a:bodyPr/>
          <a:lstStyle/>
          <a:p>
            <a:pPr marL="0" indent="0" algn="ctr" eaLnBrk="1" hangingPunct="1">
              <a:buNone/>
            </a:pPr>
            <a:endParaRPr lang="en-US" altLang="el-GR" b="1" dirty="0"/>
          </a:p>
          <a:p>
            <a:pPr marL="0" indent="0" algn="ctr" eaLnBrk="1" hangingPunct="1">
              <a:buNone/>
            </a:pPr>
            <a:endParaRPr lang="en-US" altLang="el-GR" b="1" dirty="0"/>
          </a:p>
          <a:p>
            <a:pPr marL="0" indent="0" algn="ctr" eaLnBrk="1" hangingPunct="1">
              <a:buNone/>
            </a:pPr>
            <a:r>
              <a:rPr lang="en-US" altLang="el-GR" b="1" dirty="0"/>
              <a:t>Legislation in Practice</a:t>
            </a:r>
          </a:p>
          <a:p>
            <a:pPr marL="0" indent="0" algn="ctr" eaLnBrk="1" hangingPunct="1">
              <a:buNone/>
            </a:pPr>
            <a:endParaRPr lang="en-US" altLang="el-GR" b="1" dirty="0"/>
          </a:p>
          <a:p>
            <a:pPr marL="0" indent="0" algn="ctr" eaLnBrk="1" hangingPunct="1">
              <a:buNone/>
            </a:pPr>
            <a:endParaRPr lang="en-US" altLang="el-GR" b="1" dirty="0"/>
          </a:p>
          <a:p>
            <a:pPr marL="0" indent="0" algn="ctr" eaLnBrk="1" hangingPunct="1">
              <a:buNone/>
            </a:pPr>
            <a:endParaRPr lang="en-US" altLang="el-GR" b="1" dirty="0"/>
          </a:p>
        </p:txBody>
      </p:sp>
      <p:pic>
        <p:nvPicPr>
          <p:cNvPr id="2052" name="Εικόνα 4">
            <a:extLst>
              <a:ext uri="{FF2B5EF4-FFF2-40B4-BE49-F238E27FC236}">
                <a16:creationId xmlns:a16="http://schemas.microsoft.com/office/drawing/2014/main" xmlns="" id="{BA2F267E-F1A4-45FB-8C8D-2C01F7D9029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43251" y="115889"/>
            <a:ext cx="6265863"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15DF04B-0943-4D51-9E40-99C92AE5774B}"/>
              </a:ext>
            </a:extLst>
          </p:cNvPr>
          <p:cNvSpPr>
            <a:spLocks noGrp="1"/>
          </p:cNvSpPr>
          <p:nvPr>
            <p:ph type="title"/>
          </p:nvPr>
        </p:nvSpPr>
        <p:spPr>
          <a:xfrm>
            <a:off x="609600" y="274638"/>
            <a:ext cx="10972800" cy="355677"/>
          </a:xfrm>
        </p:spPr>
        <p:txBody>
          <a:bodyPr/>
          <a:lstStyle/>
          <a:p>
            <a:r>
              <a:rPr lang="en-US" sz="1600" dirty="0"/>
              <a:t>Submission and scrutiny procedures for registration applications </a:t>
            </a:r>
            <a:endParaRPr lang="el-GR" sz="1600" dirty="0"/>
          </a:p>
        </p:txBody>
      </p:sp>
      <p:sp>
        <p:nvSpPr>
          <p:cNvPr id="3" name="Θέση περιεχομένου 2">
            <a:extLst>
              <a:ext uri="{FF2B5EF4-FFF2-40B4-BE49-F238E27FC236}">
                <a16:creationId xmlns:a16="http://schemas.microsoft.com/office/drawing/2014/main" xmlns="" id="{43216013-ABA1-43DA-A146-0C45B99C1640}"/>
              </a:ext>
            </a:extLst>
          </p:cNvPr>
          <p:cNvSpPr>
            <a:spLocks noGrp="1"/>
          </p:cNvSpPr>
          <p:nvPr>
            <p:ph idx="1"/>
          </p:nvPr>
        </p:nvSpPr>
        <p:spPr>
          <a:xfrm>
            <a:off x="609600" y="736847"/>
            <a:ext cx="10972800" cy="5389317"/>
          </a:xfrm>
        </p:spPr>
        <p:txBody>
          <a:bodyPr/>
          <a:lstStyle/>
          <a:p>
            <a:pPr marL="0" indent="0" algn="ctr">
              <a:buNone/>
            </a:pPr>
            <a:r>
              <a:rPr lang="en-US" sz="1600" b="1" dirty="0"/>
              <a:t>Application Submission and Scrutiny</a:t>
            </a:r>
          </a:p>
          <a:p>
            <a:pPr marL="0" indent="0" algn="just">
              <a:buNone/>
            </a:pPr>
            <a:endParaRPr lang="en-US" sz="1600" dirty="0"/>
          </a:p>
          <a:p>
            <a:pPr marL="0" indent="0" algn="just">
              <a:buNone/>
            </a:pPr>
            <a:r>
              <a:rPr lang="en-US" sz="1600" dirty="0"/>
              <a:t>The applicant group shall submit the registration application to the Directorate of Organic Agriculture of the Ministry of Rural Development and Food (Section PDO-PGI-TSG) </a:t>
            </a:r>
            <a:r>
              <a:rPr lang="en-US" sz="1600" dirty="0" err="1"/>
              <a:t>Acharnon</a:t>
            </a:r>
            <a:r>
              <a:rPr lang="en-US" sz="1600" dirty="0"/>
              <a:t> 29, Athens P.C 104 39.</a:t>
            </a:r>
          </a:p>
          <a:p>
            <a:pPr marL="0" indent="0" algn="just">
              <a:buNone/>
            </a:pPr>
            <a:r>
              <a:rPr lang="en-US" sz="1600" dirty="0"/>
              <a:t>The folder shall include:</a:t>
            </a:r>
          </a:p>
          <a:p>
            <a:pPr marL="0" indent="0" algn="just">
              <a:buNone/>
            </a:pPr>
            <a:r>
              <a:rPr lang="en-US" sz="1600" dirty="0"/>
              <a:t>a) the registration application according to the model of the Annex I of the C.M.D 261611/2007 as amended by the C.M.D 290398/2008.</a:t>
            </a:r>
          </a:p>
          <a:p>
            <a:pPr marL="0" indent="0" algn="just">
              <a:buNone/>
            </a:pPr>
            <a:r>
              <a:rPr lang="en-US" sz="1600" dirty="0"/>
              <a:t>b) the single document according to the model of the Annex I of the Reg. (EC) 1898/2006</a:t>
            </a:r>
          </a:p>
          <a:p>
            <a:pPr marL="0" indent="0" algn="just">
              <a:buNone/>
            </a:pPr>
            <a:r>
              <a:rPr lang="en-US" sz="1600" dirty="0"/>
              <a:t>c) the product’s specifications</a:t>
            </a:r>
          </a:p>
          <a:p>
            <a:pPr marL="0" indent="0" algn="just">
              <a:buNone/>
            </a:pPr>
            <a:r>
              <a:rPr lang="en-US" sz="1600" dirty="0"/>
              <a:t>d) a statement that the conditions of article 2 of the Regulation 1898/2007 are met in the case where the interested party is a natural or legal person.</a:t>
            </a:r>
          </a:p>
          <a:p>
            <a:pPr marL="0" indent="0">
              <a:buNone/>
            </a:pPr>
            <a:endParaRPr lang="el-GR" sz="1600" dirty="0"/>
          </a:p>
        </p:txBody>
      </p:sp>
    </p:spTree>
    <p:extLst>
      <p:ext uri="{BB962C8B-B14F-4D97-AF65-F5344CB8AC3E}">
        <p14:creationId xmlns:p14="http://schemas.microsoft.com/office/powerpoint/2010/main" xmlns="" val="713750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A3B4B5A7-B116-467A-87C8-149BF975874E}"/>
              </a:ext>
            </a:extLst>
          </p:cNvPr>
          <p:cNvSpPr>
            <a:spLocks noGrp="1"/>
          </p:cNvSpPr>
          <p:nvPr>
            <p:ph idx="1"/>
          </p:nvPr>
        </p:nvSpPr>
        <p:spPr>
          <a:xfrm>
            <a:off x="609600" y="301841"/>
            <a:ext cx="10972800" cy="5824323"/>
          </a:xfrm>
        </p:spPr>
        <p:txBody>
          <a:bodyPr/>
          <a:lstStyle/>
          <a:p>
            <a:pPr marL="0" indent="0" algn="just">
              <a:buNone/>
            </a:pPr>
            <a:r>
              <a:rPr lang="en-US" sz="1600" dirty="0"/>
              <a:t>The folder is assessed in the first stage, for the completeness and quality of the submitted data by the Section of PDO-PGI-TSG of the Directorate of Organic Farming of the Ministry of Rural Development and Food. In case the application is justified and complies by the regulations, then the relevant request is widely publicized at national level and national objection procedure is initialized. Any natural or legal person having a legitimate interest and established or resident in Greece may lodge an objection to the application. After the examination of the objections, if any, the application is either accepted at national level or rejected. In any case, a relevant decision of the Minister of the Rural Development and Food is issued.</a:t>
            </a:r>
          </a:p>
          <a:p>
            <a:pPr marL="0" indent="0" algn="just">
              <a:buNone/>
            </a:pPr>
            <a:endParaRPr lang="en-US" sz="1600" dirty="0"/>
          </a:p>
          <a:p>
            <a:pPr marL="0" indent="0" algn="just">
              <a:buNone/>
            </a:pPr>
            <a:r>
              <a:rPr lang="en-US" sz="1600" dirty="0"/>
              <a:t>Then, the folder is communicated to the European Commission to be scrutinized at second stage. Where the Commission considers that the conditions are met, the single document is published in the Official Journal of the European Union. Any legal or natural person having legitimate interest at international level, may object to the proposed registration. Following the objections’ examination, the designation is registered to the Community Register for the Protected Designations of Origin and the Protected Geographical Indications. In case the application is finally rejected by the Commission, the relevant Ministerial decision is recalled.</a:t>
            </a:r>
          </a:p>
          <a:p>
            <a:pPr marL="0" indent="0" algn="just">
              <a:buNone/>
            </a:pPr>
            <a:endParaRPr lang="en-US" sz="1600" dirty="0"/>
          </a:p>
          <a:p>
            <a:pPr marL="0" indent="0" algn="just">
              <a:buNone/>
            </a:pPr>
            <a:r>
              <a:rPr lang="en-US" sz="1600" dirty="0"/>
              <a:t>The use of the indications POD PGI may start from the date of issue of the EU registration regulation.</a:t>
            </a:r>
            <a:endParaRPr lang="el-GR" sz="1600" dirty="0"/>
          </a:p>
        </p:txBody>
      </p:sp>
    </p:spTree>
    <p:extLst>
      <p:ext uri="{BB962C8B-B14F-4D97-AF65-F5344CB8AC3E}">
        <p14:creationId xmlns:p14="http://schemas.microsoft.com/office/powerpoint/2010/main" xmlns="" val="963929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F53069FE-1246-47CB-AFD5-06D2071BE48F}"/>
              </a:ext>
            </a:extLst>
          </p:cNvPr>
          <p:cNvPicPr>
            <a:picLocks noGrp="1" noChangeAspect="1"/>
          </p:cNvPicPr>
          <p:nvPr>
            <p:ph idx="1"/>
          </p:nvPr>
        </p:nvPicPr>
        <p:blipFill>
          <a:blip r:embed="rId2"/>
          <a:stretch>
            <a:fillRect/>
          </a:stretch>
        </p:blipFill>
        <p:spPr>
          <a:xfrm>
            <a:off x="905522" y="186431"/>
            <a:ext cx="10466773" cy="6196614"/>
          </a:xfrm>
          <a:prstGeom prst="rect">
            <a:avLst/>
          </a:prstGeom>
        </p:spPr>
      </p:pic>
    </p:spTree>
    <p:extLst>
      <p:ext uri="{BB962C8B-B14F-4D97-AF65-F5344CB8AC3E}">
        <p14:creationId xmlns:p14="http://schemas.microsoft.com/office/powerpoint/2010/main" xmlns="" val="2358651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542C3260-2A32-414A-9EE5-10E8294DACD5}"/>
              </a:ext>
            </a:extLst>
          </p:cNvPr>
          <p:cNvPicPr>
            <a:picLocks noGrp="1" noChangeAspect="1"/>
          </p:cNvPicPr>
          <p:nvPr>
            <p:ph idx="1"/>
          </p:nvPr>
        </p:nvPicPr>
        <p:blipFill>
          <a:blip r:embed="rId2"/>
          <a:stretch>
            <a:fillRect/>
          </a:stretch>
        </p:blipFill>
        <p:spPr>
          <a:xfrm>
            <a:off x="435006" y="267114"/>
            <a:ext cx="11123720" cy="6124808"/>
          </a:xfrm>
          <a:prstGeom prst="rect">
            <a:avLst/>
          </a:prstGeom>
        </p:spPr>
      </p:pic>
    </p:spTree>
    <p:extLst>
      <p:ext uri="{BB962C8B-B14F-4D97-AF65-F5344CB8AC3E}">
        <p14:creationId xmlns:p14="http://schemas.microsoft.com/office/powerpoint/2010/main" xmlns="" val="1715306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D7088E9-E554-451D-A130-7A94C7E7D839}"/>
              </a:ext>
            </a:extLst>
          </p:cNvPr>
          <p:cNvSpPr>
            <a:spLocks noGrp="1"/>
          </p:cNvSpPr>
          <p:nvPr>
            <p:ph type="title"/>
          </p:nvPr>
        </p:nvSpPr>
        <p:spPr>
          <a:xfrm>
            <a:off x="609600" y="274638"/>
            <a:ext cx="10972800" cy="657517"/>
          </a:xfrm>
        </p:spPr>
        <p:txBody>
          <a:bodyPr/>
          <a:lstStyle/>
          <a:p>
            <a:r>
              <a:rPr lang="en-US" sz="1800" dirty="0"/>
              <a:t>EU and National Legislation </a:t>
            </a:r>
            <a:endParaRPr lang="el-GR" sz="1800" dirty="0"/>
          </a:p>
        </p:txBody>
      </p:sp>
      <p:sp>
        <p:nvSpPr>
          <p:cNvPr id="3" name="Θέση περιεχομένου 2">
            <a:extLst>
              <a:ext uri="{FF2B5EF4-FFF2-40B4-BE49-F238E27FC236}">
                <a16:creationId xmlns:a16="http://schemas.microsoft.com/office/drawing/2014/main" xmlns="" id="{18246961-49B6-4400-A171-5B3AA2AE09EE}"/>
              </a:ext>
            </a:extLst>
          </p:cNvPr>
          <p:cNvSpPr>
            <a:spLocks noGrp="1"/>
          </p:cNvSpPr>
          <p:nvPr>
            <p:ph idx="1"/>
          </p:nvPr>
        </p:nvSpPr>
        <p:spPr>
          <a:xfrm>
            <a:off x="609600" y="772357"/>
            <a:ext cx="10972800" cy="5353807"/>
          </a:xfrm>
        </p:spPr>
        <p:txBody>
          <a:bodyPr/>
          <a:lstStyle/>
          <a:p>
            <a:pPr marL="0" indent="0" algn="just">
              <a:buNone/>
            </a:pPr>
            <a:r>
              <a:rPr lang="en-US" sz="1400" dirty="0"/>
              <a:t>EU Legislation</a:t>
            </a:r>
          </a:p>
          <a:p>
            <a:pPr marL="0" indent="0" algn="just">
              <a:buNone/>
            </a:pPr>
            <a:endParaRPr lang="en-US" sz="1400" dirty="0"/>
          </a:p>
          <a:p>
            <a:pPr marL="0" indent="0" algn="just">
              <a:buNone/>
            </a:pPr>
            <a:r>
              <a:rPr lang="en-US" sz="1400" dirty="0"/>
              <a:t>    Regulation (EU) 1151/2012 of the 21/12/2012 on quality schemes for agricultural products and foodstuffs</a:t>
            </a:r>
          </a:p>
          <a:p>
            <a:pPr marL="0" indent="0" algn="just">
              <a:buNone/>
            </a:pPr>
            <a:r>
              <a:rPr lang="en-US" sz="1400" dirty="0"/>
              <a:t>    COMMISSION IMPLEMENTING REGULATION (EU) No 668/2014 of 13 June 2014 laying down rules for the application of Regulation (EU) No 1151/2012 of the European Parliament and of the Council on quality schemes for agricultural products and foodstuffs</a:t>
            </a:r>
          </a:p>
          <a:p>
            <a:pPr marL="0" indent="0" algn="just">
              <a:buNone/>
            </a:pPr>
            <a:r>
              <a:rPr lang="en-US" sz="1400" dirty="0"/>
              <a:t>    COMMISSION DELEGATED REGULATION (EU) No 664/2014 of 18 December 2013 supplementing Regulation (EU) No 1151/2012 of the European Parliament and of the Council with regard to the establishment of the Union symbols for protected designations of origin, protected geographical indications and traditional </a:t>
            </a:r>
            <a:r>
              <a:rPr lang="en-US" sz="1400" dirty="0" err="1"/>
              <a:t>specialities</a:t>
            </a:r>
            <a:r>
              <a:rPr lang="en-US" sz="1400" dirty="0"/>
              <a:t> guaranteed and with regard to certain rules on sourcing, certain procedural rules and certain additional transitional rules</a:t>
            </a:r>
          </a:p>
          <a:p>
            <a:pPr marL="0" indent="0" algn="just">
              <a:buNone/>
            </a:pPr>
            <a:r>
              <a:rPr lang="en-US" sz="1400" dirty="0"/>
              <a:t>    COMMISSION DELEGATED REGULATION (EU) No 665/2014 of 11 March 2014 supplementing Regulation (EU) No 1151/2012 of the European Parliament and of the Council with regard to conditions of use of the optional quality term ‘mountain product’</a:t>
            </a:r>
          </a:p>
          <a:p>
            <a:pPr marL="0" indent="0" algn="just">
              <a:buNone/>
            </a:pPr>
            <a:endParaRPr lang="en-US" sz="1400" dirty="0"/>
          </a:p>
          <a:p>
            <a:pPr marL="0" indent="0" algn="just">
              <a:buNone/>
            </a:pPr>
            <a:r>
              <a:rPr lang="en-US" sz="1400" dirty="0"/>
              <a:t>National Legislation</a:t>
            </a:r>
          </a:p>
          <a:p>
            <a:pPr marL="0" indent="0" algn="just">
              <a:buNone/>
            </a:pPr>
            <a:endParaRPr lang="en-US" sz="1400" dirty="0"/>
          </a:p>
          <a:p>
            <a:pPr marL="0" indent="0" algn="just">
              <a:buNone/>
            </a:pPr>
            <a:r>
              <a:rPr lang="en-US" sz="1400" dirty="0"/>
              <a:t>    Common Ministerial Decision (CMD) 261611 (O.G no.406/22-3-2007, issue B) with additional measures of the Reg. 510/06 and 1898/06</a:t>
            </a:r>
          </a:p>
          <a:p>
            <a:pPr marL="0" indent="0" algn="just">
              <a:buNone/>
            </a:pPr>
            <a:r>
              <a:rPr lang="en-US" sz="1400" dirty="0"/>
              <a:t>    CMD 290398 (O.G no 694/21-4-2008 issue B) amending the CMD 261611/2007</a:t>
            </a:r>
          </a:p>
          <a:p>
            <a:pPr marL="0" indent="0" algn="just">
              <a:buNone/>
            </a:pPr>
            <a:r>
              <a:rPr lang="en-US" sz="1400" dirty="0"/>
              <a:t>    CMD 318764 (OG no 1683/21-08-2008 issue B) amending the CMD 261611/2007</a:t>
            </a:r>
          </a:p>
          <a:p>
            <a:pPr marL="0" indent="0" algn="just">
              <a:buNone/>
            </a:pPr>
            <a:endParaRPr lang="en-US" sz="1400" dirty="0"/>
          </a:p>
          <a:p>
            <a:pPr marL="0" indent="0" algn="just">
              <a:buNone/>
            </a:pPr>
            <a:endParaRPr lang="el-GR" sz="1600" dirty="0"/>
          </a:p>
        </p:txBody>
      </p:sp>
    </p:spTree>
    <p:extLst>
      <p:ext uri="{BB962C8B-B14F-4D97-AF65-F5344CB8AC3E}">
        <p14:creationId xmlns:p14="http://schemas.microsoft.com/office/powerpoint/2010/main" xmlns="" val="1042211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326CB689-4B50-46AB-A3D9-BD9767B8A6C3}"/>
              </a:ext>
            </a:extLst>
          </p:cNvPr>
          <p:cNvSpPr>
            <a:spLocks noGrp="1"/>
          </p:cNvSpPr>
          <p:nvPr>
            <p:ph idx="1"/>
          </p:nvPr>
        </p:nvSpPr>
        <p:spPr>
          <a:xfrm>
            <a:off x="609600" y="834501"/>
            <a:ext cx="10972800" cy="5291663"/>
          </a:xfrm>
        </p:spPr>
        <p:txBody>
          <a:bodyPr/>
          <a:lstStyle/>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r>
              <a:rPr lang="en-US" sz="1800" dirty="0"/>
              <a:t>Indigenous varieties of winemaking</a:t>
            </a:r>
            <a:endParaRPr lang="el-GR" sz="1800" dirty="0"/>
          </a:p>
        </p:txBody>
      </p:sp>
    </p:spTree>
    <p:extLst>
      <p:ext uri="{BB962C8B-B14F-4D97-AF65-F5344CB8AC3E}">
        <p14:creationId xmlns:p14="http://schemas.microsoft.com/office/powerpoint/2010/main" xmlns="" val="3391932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E68FB31-E0B4-4017-8FFD-E3285DB8165D}"/>
              </a:ext>
            </a:extLst>
          </p:cNvPr>
          <p:cNvSpPr>
            <a:spLocks noGrp="1"/>
          </p:cNvSpPr>
          <p:nvPr>
            <p:ph type="title"/>
          </p:nvPr>
        </p:nvSpPr>
        <p:spPr/>
        <p:txBody>
          <a:bodyPr/>
          <a:lstStyle/>
          <a:p>
            <a:r>
              <a:rPr lang="en-US" sz="1800" b="1" dirty="0" err="1"/>
              <a:t>Athiri</a:t>
            </a:r>
            <a:endParaRPr lang="el-GR" sz="1800" b="1" dirty="0"/>
          </a:p>
        </p:txBody>
      </p:sp>
      <p:sp>
        <p:nvSpPr>
          <p:cNvPr id="4" name="Θέση περιεχομένου 3">
            <a:extLst>
              <a:ext uri="{FF2B5EF4-FFF2-40B4-BE49-F238E27FC236}">
                <a16:creationId xmlns:a16="http://schemas.microsoft.com/office/drawing/2014/main" xmlns="" id="{0891AC5E-00EC-4DE2-A555-DA5858F33818}"/>
              </a:ext>
            </a:extLst>
          </p:cNvPr>
          <p:cNvSpPr>
            <a:spLocks noGrp="1"/>
          </p:cNvSpPr>
          <p:nvPr>
            <p:ph sz="half" idx="1"/>
          </p:nvPr>
        </p:nvSpPr>
        <p:spPr>
          <a:xfrm>
            <a:off x="609600" y="1047565"/>
            <a:ext cx="5384800" cy="5078599"/>
          </a:xfrm>
        </p:spPr>
        <p:txBody>
          <a:bodyPr/>
          <a:lstStyle/>
          <a:p>
            <a:pPr marL="0" indent="0" algn="just">
              <a:buNone/>
            </a:pPr>
            <a:r>
              <a:rPr lang="en-US" sz="1800" dirty="0" err="1"/>
              <a:t>Athiri</a:t>
            </a:r>
            <a:r>
              <a:rPr lang="en-US" sz="1800" dirty="0"/>
              <a:t> is one of the most ancient Greek grape varieties. The name of the grape indicates its origin from the island of Santorini, also known as Thira, where it is used together with Assyrtiko and </a:t>
            </a:r>
            <a:r>
              <a:rPr lang="en-US" sz="1800" dirty="0" err="1"/>
              <a:t>Aidani</a:t>
            </a:r>
            <a:r>
              <a:rPr lang="en-US" sz="1800" dirty="0"/>
              <a:t> for the production of AOC Santorini wines. </a:t>
            </a:r>
            <a:r>
              <a:rPr lang="en-US" sz="1800" dirty="0" err="1"/>
              <a:t>Athiri</a:t>
            </a:r>
            <a:r>
              <a:rPr lang="en-US" sz="1800" dirty="0"/>
              <a:t> is found in other regions in Greece including Macedonia, Attica and Rhodes where it produces</a:t>
            </a:r>
          </a:p>
          <a:p>
            <a:pPr marL="0" indent="0" algn="just">
              <a:buNone/>
            </a:pPr>
            <a:r>
              <a:rPr lang="en-US" sz="1800" dirty="0"/>
              <a:t>AOC Rhodes wines. </a:t>
            </a:r>
            <a:r>
              <a:rPr lang="en-US" sz="1800" dirty="0" err="1"/>
              <a:t>Athiri</a:t>
            </a:r>
            <a:r>
              <a:rPr lang="en-US" sz="1800" dirty="0"/>
              <a:t> grapes have a thin skin and give sweet and fruity juice. It produces wines slightly aromatic, having medium alcoholic content with low acidity.</a:t>
            </a:r>
            <a:endParaRPr lang="el-GR" sz="1800" dirty="0"/>
          </a:p>
        </p:txBody>
      </p:sp>
      <p:pic>
        <p:nvPicPr>
          <p:cNvPr id="7" name="Θέση περιεχομένου 6">
            <a:extLst>
              <a:ext uri="{FF2B5EF4-FFF2-40B4-BE49-F238E27FC236}">
                <a16:creationId xmlns:a16="http://schemas.microsoft.com/office/drawing/2014/main" xmlns="" id="{C137E693-4A3D-417F-9B6E-B64210A44000}"/>
              </a:ext>
            </a:extLst>
          </p:cNvPr>
          <p:cNvPicPr>
            <a:picLocks noGrp="1" noChangeAspect="1"/>
          </p:cNvPicPr>
          <p:nvPr>
            <p:ph sz="half" idx="2"/>
          </p:nvPr>
        </p:nvPicPr>
        <p:blipFill>
          <a:blip r:embed="rId2"/>
          <a:stretch>
            <a:fillRect/>
          </a:stretch>
        </p:blipFill>
        <p:spPr>
          <a:xfrm>
            <a:off x="6746875" y="1127464"/>
            <a:ext cx="4286250" cy="4598633"/>
          </a:xfrm>
          <a:prstGeom prst="rect">
            <a:avLst/>
          </a:prstGeom>
        </p:spPr>
      </p:pic>
    </p:spTree>
    <p:extLst>
      <p:ext uri="{BB962C8B-B14F-4D97-AF65-F5344CB8AC3E}">
        <p14:creationId xmlns:p14="http://schemas.microsoft.com/office/powerpoint/2010/main" xmlns="" val="974785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9DB1BD1-1AFD-449B-B372-849D75EAF271}"/>
              </a:ext>
            </a:extLst>
          </p:cNvPr>
          <p:cNvSpPr>
            <a:spLocks noGrp="1"/>
          </p:cNvSpPr>
          <p:nvPr>
            <p:ph type="title"/>
          </p:nvPr>
        </p:nvSpPr>
        <p:spPr>
          <a:xfrm>
            <a:off x="609600" y="274638"/>
            <a:ext cx="10972800" cy="457198"/>
          </a:xfrm>
        </p:spPr>
        <p:txBody>
          <a:bodyPr/>
          <a:lstStyle/>
          <a:p>
            <a:r>
              <a:rPr lang="en-US" sz="1800" b="1" dirty="0"/>
              <a:t>Assyrtiko</a:t>
            </a:r>
            <a:endParaRPr lang="el-GR" sz="1800" b="1" dirty="0"/>
          </a:p>
        </p:txBody>
      </p:sp>
      <p:sp>
        <p:nvSpPr>
          <p:cNvPr id="3" name="Θέση περιεχομένου 2">
            <a:extLst>
              <a:ext uri="{FF2B5EF4-FFF2-40B4-BE49-F238E27FC236}">
                <a16:creationId xmlns:a16="http://schemas.microsoft.com/office/drawing/2014/main" xmlns="" id="{DB1CF6D2-99CF-4643-A6B5-2F1D5A587630}"/>
              </a:ext>
            </a:extLst>
          </p:cNvPr>
          <p:cNvSpPr>
            <a:spLocks noGrp="1"/>
          </p:cNvSpPr>
          <p:nvPr>
            <p:ph sz="half" idx="1"/>
          </p:nvPr>
        </p:nvSpPr>
        <p:spPr>
          <a:xfrm>
            <a:off x="609600" y="731837"/>
            <a:ext cx="5384800" cy="5394328"/>
          </a:xfrm>
        </p:spPr>
        <p:txBody>
          <a:bodyPr/>
          <a:lstStyle/>
          <a:p>
            <a:pPr marL="0" indent="0" algn="just">
              <a:buNone/>
            </a:pPr>
            <a:r>
              <a:rPr lang="en-US" sz="1600" dirty="0"/>
              <a:t>Assyrtiko is one of Greece’s finest multi-purpose (white grape varieties. It was first cultivated on the island of Santorini, where it has developed a unique character producing excellent AOC wines. Assyrtiko has the ability to maintain its acidity as it ripens.</a:t>
            </a:r>
          </a:p>
          <a:p>
            <a:pPr marL="0" indent="0" algn="just">
              <a:buNone/>
            </a:pPr>
            <a:r>
              <a:rPr lang="en-US" sz="1600" dirty="0"/>
              <a:t>It yields a bone-dry wine that has citrus aromas mixed with an earthy, mineral aftertaste due to the volcanic soil of Santorini. In the last 25 years Assyrtiko has been planted throughout Greece including Macedonia and Attica where it expresses a milder and more fruity character. Assyrtiko can also be used together with the aromatic </a:t>
            </a:r>
            <a:r>
              <a:rPr lang="en-US" sz="1600" dirty="0" err="1"/>
              <a:t>Aidani</a:t>
            </a:r>
            <a:r>
              <a:rPr lang="en-US" sz="1600" dirty="0"/>
              <a:t> and </a:t>
            </a:r>
            <a:r>
              <a:rPr lang="en-US" sz="1600" dirty="0" err="1"/>
              <a:t>Athiri</a:t>
            </a:r>
            <a:r>
              <a:rPr lang="en-US" sz="1600" dirty="0"/>
              <a:t> grapes for the production of the unique, naturally sweet wines called VINSANTO (wine from </a:t>
            </a:r>
            <a:r>
              <a:rPr lang="en-US" sz="1600" dirty="0" err="1"/>
              <a:t>SANTOrini</a:t>
            </a:r>
            <a:r>
              <a:rPr lang="en-US" sz="1600" dirty="0"/>
              <a:t>), well known since Byzantine times.</a:t>
            </a:r>
            <a:endParaRPr lang="el-GR" sz="1600" dirty="0"/>
          </a:p>
        </p:txBody>
      </p:sp>
      <p:pic>
        <p:nvPicPr>
          <p:cNvPr id="8" name="Θέση περιεχομένου 7">
            <a:extLst>
              <a:ext uri="{FF2B5EF4-FFF2-40B4-BE49-F238E27FC236}">
                <a16:creationId xmlns:a16="http://schemas.microsoft.com/office/drawing/2014/main" xmlns="" id="{9622E8FE-2750-4CFB-8250-F04CC9305A29}"/>
              </a:ext>
            </a:extLst>
          </p:cNvPr>
          <p:cNvPicPr>
            <a:picLocks noGrp="1" noChangeAspect="1"/>
          </p:cNvPicPr>
          <p:nvPr>
            <p:ph sz="half" idx="2"/>
          </p:nvPr>
        </p:nvPicPr>
        <p:blipFill>
          <a:blip r:embed="rId2"/>
          <a:stretch>
            <a:fillRect/>
          </a:stretch>
        </p:blipFill>
        <p:spPr>
          <a:xfrm>
            <a:off x="6764785" y="731836"/>
            <a:ext cx="4817616" cy="5127427"/>
          </a:xfrm>
          <a:prstGeom prst="rect">
            <a:avLst/>
          </a:prstGeom>
        </p:spPr>
      </p:pic>
    </p:spTree>
    <p:extLst>
      <p:ext uri="{BB962C8B-B14F-4D97-AF65-F5344CB8AC3E}">
        <p14:creationId xmlns:p14="http://schemas.microsoft.com/office/powerpoint/2010/main" xmlns="" val="3579475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CCA43DF-F912-47D3-8294-ACA1C6AA0C46}"/>
              </a:ext>
            </a:extLst>
          </p:cNvPr>
          <p:cNvSpPr>
            <a:spLocks noGrp="1"/>
          </p:cNvSpPr>
          <p:nvPr>
            <p:ph type="title"/>
          </p:nvPr>
        </p:nvSpPr>
        <p:spPr>
          <a:xfrm>
            <a:off x="609600" y="274638"/>
            <a:ext cx="10972800" cy="457198"/>
          </a:xfrm>
        </p:spPr>
        <p:txBody>
          <a:bodyPr/>
          <a:lstStyle/>
          <a:p>
            <a:r>
              <a:rPr lang="en-US" sz="1800" b="1" dirty="0" err="1"/>
              <a:t>Aidani</a:t>
            </a:r>
            <a:endParaRPr lang="el-GR" sz="1800" b="1" dirty="0"/>
          </a:p>
        </p:txBody>
      </p:sp>
      <p:sp>
        <p:nvSpPr>
          <p:cNvPr id="3" name="Θέση περιεχομένου 2">
            <a:extLst>
              <a:ext uri="{FF2B5EF4-FFF2-40B4-BE49-F238E27FC236}">
                <a16:creationId xmlns:a16="http://schemas.microsoft.com/office/drawing/2014/main" xmlns="" id="{8776644A-4C49-43C2-9330-3EC34B103B63}"/>
              </a:ext>
            </a:extLst>
          </p:cNvPr>
          <p:cNvSpPr>
            <a:spLocks noGrp="1"/>
          </p:cNvSpPr>
          <p:nvPr>
            <p:ph sz="half" idx="1"/>
          </p:nvPr>
        </p:nvSpPr>
        <p:spPr>
          <a:xfrm>
            <a:off x="609600" y="731837"/>
            <a:ext cx="5384800" cy="5394328"/>
          </a:xfrm>
        </p:spPr>
        <p:txBody>
          <a:bodyPr/>
          <a:lstStyle/>
          <a:p>
            <a:pPr marL="0" indent="0">
              <a:buNone/>
            </a:pPr>
            <a:r>
              <a:rPr lang="en-US" sz="1600" dirty="0" err="1"/>
              <a:t>Aidani</a:t>
            </a:r>
            <a:r>
              <a:rPr lang="en-US" sz="1600" dirty="0"/>
              <a:t> is another ancient Greek grape variety and is mainly found in the Cyclades Islands. It produces wines pleasantly aromatic with medium alcoholic content and acidity. It can be successfully mixed with grapes having a high alcoholic content and acidity such as Assyrtiko.</a:t>
            </a:r>
            <a:endParaRPr lang="el-GR" sz="1600" dirty="0"/>
          </a:p>
        </p:txBody>
      </p:sp>
      <p:pic>
        <p:nvPicPr>
          <p:cNvPr id="5" name="Θέση περιεχομένου 4">
            <a:extLst>
              <a:ext uri="{FF2B5EF4-FFF2-40B4-BE49-F238E27FC236}">
                <a16:creationId xmlns:a16="http://schemas.microsoft.com/office/drawing/2014/main" xmlns="" id="{1BCD4CB5-7FC9-44AE-AB5B-D20D3870C043}"/>
              </a:ext>
            </a:extLst>
          </p:cNvPr>
          <p:cNvPicPr>
            <a:picLocks noGrp="1" noChangeAspect="1"/>
          </p:cNvPicPr>
          <p:nvPr>
            <p:ph sz="half" idx="2"/>
          </p:nvPr>
        </p:nvPicPr>
        <p:blipFill>
          <a:blip r:embed="rId2"/>
          <a:stretch>
            <a:fillRect/>
          </a:stretch>
        </p:blipFill>
        <p:spPr>
          <a:xfrm>
            <a:off x="7377344" y="1624615"/>
            <a:ext cx="3666477" cy="3595456"/>
          </a:xfrm>
          <a:prstGeom prst="rect">
            <a:avLst/>
          </a:prstGeom>
        </p:spPr>
      </p:pic>
    </p:spTree>
    <p:extLst>
      <p:ext uri="{BB962C8B-B14F-4D97-AF65-F5344CB8AC3E}">
        <p14:creationId xmlns:p14="http://schemas.microsoft.com/office/powerpoint/2010/main" xmlns="" val="1559790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52B112C-FFFD-41ED-9648-F8623205F966}"/>
              </a:ext>
            </a:extLst>
          </p:cNvPr>
          <p:cNvSpPr>
            <a:spLocks noGrp="1"/>
          </p:cNvSpPr>
          <p:nvPr>
            <p:ph type="title"/>
          </p:nvPr>
        </p:nvSpPr>
        <p:spPr>
          <a:xfrm>
            <a:off x="609600" y="274638"/>
            <a:ext cx="10972800" cy="373432"/>
          </a:xfrm>
        </p:spPr>
        <p:txBody>
          <a:bodyPr/>
          <a:lstStyle/>
          <a:p>
            <a:r>
              <a:rPr lang="en-US" sz="1600" b="1" dirty="0" err="1"/>
              <a:t>Lagorthi</a:t>
            </a:r>
            <a:endParaRPr lang="el-GR" sz="1600" b="1" dirty="0"/>
          </a:p>
        </p:txBody>
      </p:sp>
      <p:sp>
        <p:nvSpPr>
          <p:cNvPr id="3" name="Θέση περιεχομένου 2">
            <a:extLst>
              <a:ext uri="{FF2B5EF4-FFF2-40B4-BE49-F238E27FC236}">
                <a16:creationId xmlns:a16="http://schemas.microsoft.com/office/drawing/2014/main" xmlns="" id="{48A5E1C0-DEBE-4A5B-B8CC-CAAF3E97EAA1}"/>
              </a:ext>
            </a:extLst>
          </p:cNvPr>
          <p:cNvSpPr>
            <a:spLocks noGrp="1"/>
          </p:cNvSpPr>
          <p:nvPr>
            <p:ph sz="half" idx="1"/>
          </p:nvPr>
        </p:nvSpPr>
        <p:spPr>
          <a:xfrm>
            <a:off x="609600" y="648071"/>
            <a:ext cx="5384800" cy="5478094"/>
          </a:xfrm>
        </p:spPr>
        <p:txBody>
          <a:bodyPr/>
          <a:lstStyle/>
          <a:p>
            <a:pPr marL="0" indent="0" algn="just">
              <a:buNone/>
            </a:pPr>
            <a:r>
              <a:rPr lang="en-US" sz="1600" dirty="0"/>
              <a:t>A very promising grape originating in </a:t>
            </a:r>
            <a:r>
              <a:rPr lang="en-US" sz="1600" dirty="0" err="1"/>
              <a:t>Kalavrita</a:t>
            </a:r>
            <a:r>
              <a:rPr lang="en-US" sz="1600" dirty="0"/>
              <a:t> in the</a:t>
            </a:r>
          </a:p>
          <a:p>
            <a:pPr marL="0" indent="0" algn="just">
              <a:buNone/>
            </a:pPr>
            <a:r>
              <a:rPr lang="en-US" sz="1600" dirty="0"/>
              <a:t>Peloponnese. Since its revival, the </a:t>
            </a:r>
            <a:r>
              <a:rPr lang="en-US" sz="1600" dirty="0" err="1"/>
              <a:t>Lagorthi</a:t>
            </a:r>
            <a:r>
              <a:rPr lang="en-US" sz="1600" dirty="0"/>
              <a:t> grape is</a:t>
            </a:r>
          </a:p>
          <a:p>
            <a:pPr marL="0" indent="0" algn="just">
              <a:buNone/>
            </a:pPr>
            <a:r>
              <a:rPr lang="en-US" sz="1600" dirty="0"/>
              <a:t>cultivated mainly on the slopes of </a:t>
            </a:r>
            <a:r>
              <a:rPr lang="en-US" sz="1600" dirty="0" err="1"/>
              <a:t>Aegialia</a:t>
            </a:r>
            <a:r>
              <a:rPr lang="en-US" sz="1600" dirty="0"/>
              <a:t> at an altitude of 850m. </a:t>
            </a:r>
            <a:r>
              <a:rPr lang="en-US" sz="1600" dirty="0" err="1"/>
              <a:t>Lagorthi</a:t>
            </a:r>
            <a:r>
              <a:rPr lang="en-US" sz="1600" dirty="0"/>
              <a:t> grapes produce wines with medium levels of alcohol that have a pronounced acidity derived primarily from the malic acid content of the grape. Its elegant aroma combines hints of peach, melon and basil together with citrus and mineral </a:t>
            </a:r>
            <a:r>
              <a:rPr lang="en-US" sz="1600" dirty="0" err="1"/>
              <a:t>flavours</a:t>
            </a:r>
            <a:r>
              <a:rPr lang="en-US" sz="1600" dirty="0"/>
              <a:t>.</a:t>
            </a:r>
            <a:endParaRPr lang="el-GR" sz="1600" dirty="0"/>
          </a:p>
        </p:txBody>
      </p:sp>
      <p:pic>
        <p:nvPicPr>
          <p:cNvPr id="5" name="Θέση περιεχομένου 4">
            <a:extLst>
              <a:ext uri="{FF2B5EF4-FFF2-40B4-BE49-F238E27FC236}">
                <a16:creationId xmlns:a16="http://schemas.microsoft.com/office/drawing/2014/main" xmlns="" id="{7D377BF9-5D29-4D80-A9B7-B9464387537B}"/>
              </a:ext>
            </a:extLst>
          </p:cNvPr>
          <p:cNvPicPr>
            <a:picLocks noGrp="1" noChangeAspect="1"/>
          </p:cNvPicPr>
          <p:nvPr>
            <p:ph sz="half" idx="2"/>
          </p:nvPr>
        </p:nvPicPr>
        <p:blipFill>
          <a:blip r:embed="rId2"/>
          <a:stretch>
            <a:fillRect/>
          </a:stretch>
        </p:blipFill>
        <p:spPr>
          <a:xfrm>
            <a:off x="6197600" y="834501"/>
            <a:ext cx="5384800" cy="5047980"/>
          </a:xfrm>
          <a:prstGeom prst="rect">
            <a:avLst/>
          </a:prstGeom>
        </p:spPr>
      </p:pic>
    </p:spTree>
    <p:extLst>
      <p:ext uri="{BB962C8B-B14F-4D97-AF65-F5344CB8AC3E}">
        <p14:creationId xmlns:p14="http://schemas.microsoft.com/office/powerpoint/2010/main" xmlns="" val="3009283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01D9C313-B266-47D8-A630-8C50AD0A435A}"/>
              </a:ext>
            </a:extLst>
          </p:cNvPr>
          <p:cNvSpPr>
            <a:spLocks noGrp="1"/>
          </p:cNvSpPr>
          <p:nvPr>
            <p:ph idx="1"/>
          </p:nvPr>
        </p:nvSpPr>
        <p:spPr/>
        <p:txBody>
          <a:bodyPr/>
          <a:lstStyle/>
          <a:p>
            <a:pPr marL="0" indent="0" algn="ctr">
              <a:buNone/>
            </a:pPr>
            <a:endParaRPr lang="en-US" sz="2400" b="1" dirty="0"/>
          </a:p>
          <a:p>
            <a:pPr marL="0" indent="0" algn="ctr">
              <a:buNone/>
            </a:pPr>
            <a:r>
              <a:rPr lang="en-US" sz="2400" b="1" dirty="0"/>
              <a:t>Wine Market in Bulgaria</a:t>
            </a:r>
            <a:endParaRPr lang="el-GR" sz="2400" b="1" dirty="0"/>
          </a:p>
        </p:txBody>
      </p:sp>
    </p:spTree>
    <p:extLst>
      <p:ext uri="{BB962C8B-B14F-4D97-AF65-F5344CB8AC3E}">
        <p14:creationId xmlns:p14="http://schemas.microsoft.com/office/powerpoint/2010/main" xmlns="" val="1555018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1E5F8D0-7675-45D7-8E7E-4466870F4F54}"/>
              </a:ext>
            </a:extLst>
          </p:cNvPr>
          <p:cNvSpPr>
            <a:spLocks noGrp="1"/>
          </p:cNvSpPr>
          <p:nvPr>
            <p:ph type="title"/>
          </p:nvPr>
        </p:nvSpPr>
        <p:spPr>
          <a:xfrm>
            <a:off x="609600" y="274638"/>
            <a:ext cx="10972800" cy="391187"/>
          </a:xfrm>
        </p:spPr>
        <p:txBody>
          <a:bodyPr/>
          <a:lstStyle/>
          <a:p>
            <a:r>
              <a:rPr lang="en-US" sz="1800" b="1" dirty="0" err="1"/>
              <a:t>Malagousia</a:t>
            </a:r>
            <a:endParaRPr lang="el-GR" sz="1800" b="1" dirty="0"/>
          </a:p>
        </p:txBody>
      </p:sp>
      <p:sp>
        <p:nvSpPr>
          <p:cNvPr id="3" name="Θέση περιεχομένου 2">
            <a:extLst>
              <a:ext uri="{FF2B5EF4-FFF2-40B4-BE49-F238E27FC236}">
                <a16:creationId xmlns:a16="http://schemas.microsoft.com/office/drawing/2014/main" xmlns="" id="{11269503-55F0-4885-950C-4DA7CFD78EC5}"/>
              </a:ext>
            </a:extLst>
          </p:cNvPr>
          <p:cNvSpPr>
            <a:spLocks noGrp="1"/>
          </p:cNvSpPr>
          <p:nvPr>
            <p:ph sz="half" idx="1"/>
          </p:nvPr>
        </p:nvSpPr>
        <p:spPr>
          <a:xfrm>
            <a:off x="609600" y="665825"/>
            <a:ext cx="5384800" cy="5460339"/>
          </a:xfrm>
        </p:spPr>
        <p:txBody>
          <a:bodyPr/>
          <a:lstStyle/>
          <a:p>
            <a:pPr marL="0" indent="0" algn="just">
              <a:buNone/>
            </a:pPr>
            <a:r>
              <a:rPr lang="en-US" sz="1600" dirty="0"/>
              <a:t>A white variety originating from </a:t>
            </a:r>
            <a:r>
              <a:rPr lang="en-US" sz="1600" dirty="0" err="1"/>
              <a:t>Etoloakarnania</a:t>
            </a:r>
            <a:r>
              <a:rPr lang="en-US" sz="1600" dirty="0"/>
              <a:t> and cultivated in Macedonia (</a:t>
            </a:r>
            <a:r>
              <a:rPr lang="en-US" sz="1600" dirty="0" err="1"/>
              <a:t>Halkidiki</a:t>
            </a:r>
            <a:r>
              <a:rPr lang="en-US" sz="1600" dirty="0"/>
              <a:t>, Thessaloniki) and here and there in Central Greece (</a:t>
            </a:r>
            <a:r>
              <a:rPr lang="en-US" sz="1600" dirty="0" err="1"/>
              <a:t>Etoloakarnania</a:t>
            </a:r>
            <a:r>
              <a:rPr lang="en-US" sz="1600" dirty="0"/>
              <a:t>, </a:t>
            </a:r>
            <a:r>
              <a:rPr lang="en-US" sz="1600" dirty="0" err="1"/>
              <a:t>Phthiotis</a:t>
            </a:r>
            <a:r>
              <a:rPr lang="en-US" sz="1600" dirty="0"/>
              <a:t>, Attica) and the Peloponnese. It ripens in late August. </a:t>
            </a:r>
            <a:r>
              <a:rPr lang="en-US" sz="1600" dirty="0" err="1"/>
              <a:t>Malagousia</a:t>
            </a:r>
            <a:r>
              <a:rPr lang="en-US" sz="1600" dirty="0"/>
              <a:t> may yield barrel-fermented or barrel-aged wines that have a high alcoholic strength, a distinctive, rich aroma, medium acidity and a full and well-rounded palate. It is used in making certain </a:t>
            </a:r>
            <a:r>
              <a:rPr lang="en-US" sz="1600" dirty="0" err="1"/>
              <a:t>Vins</a:t>
            </a:r>
            <a:r>
              <a:rPr lang="en-US" sz="1600" dirty="0"/>
              <a:t> de Pays (of </a:t>
            </a:r>
            <a:r>
              <a:rPr lang="en-US" sz="1600" dirty="0" err="1"/>
              <a:t>Epanomi</a:t>
            </a:r>
            <a:r>
              <a:rPr lang="en-US" sz="1600" dirty="0"/>
              <a:t>, of </a:t>
            </a:r>
            <a:r>
              <a:rPr lang="en-US" sz="1600" dirty="0" err="1"/>
              <a:t>Sithonia</a:t>
            </a:r>
            <a:r>
              <a:rPr lang="en-US" sz="1600" dirty="0"/>
              <a:t>).</a:t>
            </a:r>
            <a:endParaRPr lang="el-GR" sz="1600" dirty="0"/>
          </a:p>
        </p:txBody>
      </p:sp>
      <p:pic>
        <p:nvPicPr>
          <p:cNvPr id="5" name="Θέση περιεχομένου 4">
            <a:extLst>
              <a:ext uri="{FF2B5EF4-FFF2-40B4-BE49-F238E27FC236}">
                <a16:creationId xmlns:a16="http://schemas.microsoft.com/office/drawing/2014/main" xmlns="" id="{D146EAD3-A15C-44D0-9087-6ECA24545C96}"/>
              </a:ext>
            </a:extLst>
          </p:cNvPr>
          <p:cNvPicPr>
            <a:picLocks noGrp="1" noChangeAspect="1"/>
          </p:cNvPicPr>
          <p:nvPr>
            <p:ph sz="half" idx="2"/>
          </p:nvPr>
        </p:nvPicPr>
        <p:blipFill>
          <a:blip r:embed="rId2"/>
          <a:stretch>
            <a:fillRect/>
          </a:stretch>
        </p:blipFill>
        <p:spPr>
          <a:xfrm>
            <a:off x="6365288" y="1189608"/>
            <a:ext cx="4607511" cy="3388351"/>
          </a:xfrm>
          <a:prstGeom prst="rect">
            <a:avLst/>
          </a:prstGeom>
        </p:spPr>
      </p:pic>
    </p:spTree>
    <p:extLst>
      <p:ext uri="{BB962C8B-B14F-4D97-AF65-F5344CB8AC3E}">
        <p14:creationId xmlns:p14="http://schemas.microsoft.com/office/powerpoint/2010/main" xmlns="" val="3313264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0E0A8E9-449E-4DF6-8C6D-CC8DF3053737}"/>
              </a:ext>
            </a:extLst>
          </p:cNvPr>
          <p:cNvSpPr>
            <a:spLocks noGrp="1"/>
          </p:cNvSpPr>
          <p:nvPr>
            <p:ph type="title"/>
          </p:nvPr>
        </p:nvSpPr>
        <p:spPr>
          <a:xfrm>
            <a:off x="609600" y="274638"/>
            <a:ext cx="10972800" cy="457198"/>
          </a:xfrm>
        </p:spPr>
        <p:txBody>
          <a:bodyPr/>
          <a:lstStyle/>
          <a:p>
            <a:r>
              <a:rPr lang="en-US" sz="1800" b="1" dirty="0" err="1"/>
              <a:t>Debina</a:t>
            </a:r>
            <a:endParaRPr lang="el-GR" sz="1800" b="1" dirty="0"/>
          </a:p>
        </p:txBody>
      </p:sp>
      <p:sp>
        <p:nvSpPr>
          <p:cNvPr id="3" name="Θέση περιεχομένου 2">
            <a:extLst>
              <a:ext uri="{FF2B5EF4-FFF2-40B4-BE49-F238E27FC236}">
                <a16:creationId xmlns:a16="http://schemas.microsoft.com/office/drawing/2014/main" xmlns="" id="{74DC1805-D143-4D00-BD5C-7BF97694504E}"/>
              </a:ext>
            </a:extLst>
          </p:cNvPr>
          <p:cNvSpPr>
            <a:spLocks noGrp="1"/>
          </p:cNvSpPr>
          <p:nvPr>
            <p:ph sz="half" idx="1"/>
          </p:nvPr>
        </p:nvSpPr>
        <p:spPr>
          <a:xfrm>
            <a:off x="609600" y="731837"/>
            <a:ext cx="5384800" cy="5394328"/>
          </a:xfrm>
        </p:spPr>
        <p:txBody>
          <a:bodyPr/>
          <a:lstStyle/>
          <a:p>
            <a:pPr marL="0" indent="0" algn="just">
              <a:buNone/>
            </a:pPr>
            <a:r>
              <a:rPr lang="en-US" sz="1800" dirty="0"/>
              <a:t>A remarkable white variety of Epirus, grown mainly in </a:t>
            </a:r>
            <a:r>
              <a:rPr lang="en-US" sz="1800" dirty="0" err="1"/>
              <a:t>Zitsa</a:t>
            </a:r>
            <a:r>
              <a:rPr lang="en-US" sz="1800" dirty="0"/>
              <a:t> and sporadically in other regions (Arcadia, </a:t>
            </a:r>
            <a:r>
              <a:rPr lang="en-US" sz="1800" dirty="0" err="1"/>
              <a:t>Thesprotia,Thessaloniki</a:t>
            </a:r>
            <a:r>
              <a:rPr lang="en-US" sz="1800" dirty="0"/>
              <a:t>, </a:t>
            </a:r>
            <a:r>
              <a:rPr lang="en-US" sz="1800" dirty="0" err="1"/>
              <a:t>Karditsa</a:t>
            </a:r>
            <a:r>
              <a:rPr lang="en-US" sz="1800" dirty="0"/>
              <a:t>, Larissa and Trikala), spanning a total 750 hectares.</a:t>
            </a:r>
          </a:p>
          <a:p>
            <a:pPr marL="0" indent="0" algn="just">
              <a:buNone/>
            </a:pPr>
            <a:r>
              <a:rPr lang="en-US" sz="1800" dirty="0"/>
              <a:t>It ripens after mid September and yields dry wines with medium alcoholic strength, a distinctive fruity aroma and crisp palate as well as semi-sparkling wines of note. </a:t>
            </a:r>
            <a:r>
              <a:rPr lang="en-US" sz="1800" dirty="0" err="1"/>
              <a:t>Debina</a:t>
            </a:r>
            <a:r>
              <a:rPr lang="en-US" sz="1800" dirty="0"/>
              <a:t> produces the dry still wines, and the dry and semi-sweet sparkling wines of </a:t>
            </a:r>
            <a:r>
              <a:rPr lang="en-US" sz="1800" dirty="0" err="1"/>
              <a:t>Zitsa</a:t>
            </a:r>
            <a:r>
              <a:rPr lang="en-US" sz="1800" dirty="0"/>
              <a:t> (V.Q.P.R.D. and V.M.Q.P.R.D. "</a:t>
            </a:r>
            <a:r>
              <a:rPr lang="en-US" sz="1800" dirty="0" err="1"/>
              <a:t>Zitsa</a:t>
            </a:r>
            <a:r>
              <a:rPr lang="en-US" sz="1800" dirty="0"/>
              <a:t>" respectively) as well as the Vin de Pays of Ioannina.</a:t>
            </a:r>
            <a:endParaRPr lang="el-GR" sz="1800" dirty="0"/>
          </a:p>
        </p:txBody>
      </p:sp>
      <p:pic>
        <p:nvPicPr>
          <p:cNvPr id="5" name="Θέση περιεχομένου 4">
            <a:extLst>
              <a:ext uri="{FF2B5EF4-FFF2-40B4-BE49-F238E27FC236}">
                <a16:creationId xmlns:a16="http://schemas.microsoft.com/office/drawing/2014/main" xmlns="" id="{669BA3D5-8570-4903-B1AF-1568A0A38CDC}"/>
              </a:ext>
            </a:extLst>
          </p:cNvPr>
          <p:cNvPicPr>
            <a:picLocks noGrp="1" noChangeAspect="1"/>
          </p:cNvPicPr>
          <p:nvPr>
            <p:ph sz="half" idx="2"/>
          </p:nvPr>
        </p:nvPicPr>
        <p:blipFill>
          <a:blip r:embed="rId2"/>
          <a:stretch>
            <a:fillRect/>
          </a:stretch>
        </p:blipFill>
        <p:spPr>
          <a:xfrm>
            <a:off x="7261935" y="1473693"/>
            <a:ext cx="3728620" cy="3533314"/>
          </a:xfrm>
          <a:prstGeom prst="rect">
            <a:avLst/>
          </a:prstGeom>
        </p:spPr>
      </p:pic>
    </p:spTree>
    <p:extLst>
      <p:ext uri="{BB962C8B-B14F-4D97-AF65-F5344CB8AC3E}">
        <p14:creationId xmlns:p14="http://schemas.microsoft.com/office/powerpoint/2010/main" xmlns="" val="2421766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F1C9C2A-B07B-4D1B-8AFE-9DF4D430D42B}"/>
              </a:ext>
            </a:extLst>
          </p:cNvPr>
          <p:cNvSpPr>
            <a:spLocks noGrp="1"/>
          </p:cNvSpPr>
          <p:nvPr>
            <p:ph type="title"/>
          </p:nvPr>
        </p:nvSpPr>
        <p:spPr>
          <a:xfrm>
            <a:off x="609600" y="274638"/>
            <a:ext cx="10972800" cy="373432"/>
          </a:xfrm>
        </p:spPr>
        <p:txBody>
          <a:bodyPr/>
          <a:lstStyle/>
          <a:p>
            <a:r>
              <a:rPr lang="en-US" sz="1800" b="1" dirty="0" err="1"/>
              <a:t>Roditis</a:t>
            </a:r>
            <a:endParaRPr lang="el-GR" sz="1800" b="1" dirty="0"/>
          </a:p>
        </p:txBody>
      </p:sp>
      <p:sp>
        <p:nvSpPr>
          <p:cNvPr id="3" name="Θέση περιεχομένου 2">
            <a:extLst>
              <a:ext uri="{FF2B5EF4-FFF2-40B4-BE49-F238E27FC236}">
                <a16:creationId xmlns:a16="http://schemas.microsoft.com/office/drawing/2014/main" xmlns="" id="{98ACA457-61E1-4187-A465-278B637A2BFB}"/>
              </a:ext>
            </a:extLst>
          </p:cNvPr>
          <p:cNvSpPr>
            <a:spLocks noGrp="1"/>
          </p:cNvSpPr>
          <p:nvPr>
            <p:ph sz="half" idx="1"/>
          </p:nvPr>
        </p:nvSpPr>
        <p:spPr>
          <a:xfrm>
            <a:off x="711200" y="719091"/>
            <a:ext cx="5384800" cy="5611259"/>
          </a:xfrm>
        </p:spPr>
        <p:txBody>
          <a:bodyPr/>
          <a:lstStyle/>
          <a:p>
            <a:pPr marL="0" indent="0" algn="just">
              <a:buNone/>
            </a:pPr>
            <a:r>
              <a:rPr lang="en-US" sz="1800" dirty="0"/>
              <a:t>As the name implies, </a:t>
            </a:r>
            <a:r>
              <a:rPr lang="en-US" sz="1800" dirty="0" err="1"/>
              <a:t>Roditis</a:t>
            </a:r>
            <a:r>
              <a:rPr lang="en-US" sz="1800" dirty="0"/>
              <a:t> is a rosé colored grape that is very popular in Attica, Macedonia, Thessaly and Peloponnese where it is cultivated for the production of AOC Patra wines. It produces the best results when cultivated with low yields on mountainous slopes. </a:t>
            </a:r>
            <a:r>
              <a:rPr lang="en-US" sz="1800" dirty="0" err="1"/>
              <a:t>Roditis</a:t>
            </a:r>
            <a:r>
              <a:rPr lang="en-US" sz="1800" dirty="0"/>
              <a:t> produces elegant, light white wines with citrus flavors and a pleasant aftertaste.</a:t>
            </a:r>
            <a:endParaRPr lang="el-GR" sz="1800" dirty="0"/>
          </a:p>
        </p:txBody>
      </p:sp>
      <p:pic>
        <p:nvPicPr>
          <p:cNvPr id="5" name="Θέση περιεχομένου 4">
            <a:extLst>
              <a:ext uri="{FF2B5EF4-FFF2-40B4-BE49-F238E27FC236}">
                <a16:creationId xmlns:a16="http://schemas.microsoft.com/office/drawing/2014/main" xmlns="" id="{A50CE054-C2E4-44F5-AE5C-D3D6270ADEA5}"/>
              </a:ext>
            </a:extLst>
          </p:cNvPr>
          <p:cNvPicPr>
            <a:picLocks noGrp="1" noChangeAspect="1"/>
          </p:cNvPicPr>
          <p:nvPr>
            <p:ph sz="half" idx="2"/>
          </p:nvPr>
        </p:nvPicPr>
        <p:blipFill>
          <a:blip r:embed="rId2"/>
          <a:stretch>
            <a:fillRect/>
          </a:stretch>
        </p:blipFill>
        <p:spPr>
          <a:xfrm>
            <a:off x="8008937" y="2563019"/>
            <a:ext cx="3203560" cy="2600325"/>
          </a:xfrm>
          <a:prstGeom prst="rect">
            <a:avLst/>
          </a:prstGeom>
        </p:spPr>
      </p:pic>
    </p:spTree>
    <p:extLst>
      <p:ext uri="{BB962C8B-B14F-4D97-AF65-F5344CB8AC3E}">
        <p14:creationId xmlns:p14="http://schemas.microsoft.com/office/powerpoint/2010/main" xmlns="" val="146598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BCCBDA2-2391-43B0-99BF-37AC8F347497}"/>
              </a:ext>
            </a:extLst>
          </p:cNvPr>
          <p:cNvSpPr>
            <a:spLocks noGrp="1"/>
          </p:cNvSpPr>
          <p:nvPr>
            <p:ph type="title"/>
          </p:nvPr>
        </p:nvSpPr>
        <p:spPr>
          <a:xfrm>
            <a:off x="609600" y="274638"/>
            <a:ext cx="10972800" cy="457198"/>
          </a:xfrm>
        </p:spPr>
        <p:txBody>
          <a:bodyPr/>
          <a:lstStyle/>
          <a:p>
            <a:r>
              <a:rPr lang="en-US" sz="1800" b="1" dirty="0" err="1"/>
              <a:t>Vilana</a:t>
            </a:r>
            <a:endParaRPr lang="el-GR" sz="1800" b="1" dirty="0"/>
          </a:p>
        </p:txBody>
      </p:sp>
      <p:sp>
        <p:nvSpPr>
          <p:cNvPr id="3" name="Θέση περιεχομένου 2">
            <a:extLst>
              <a:ext uri="{FF2B5EF4-FFF2-40B4-BE49-F238E27FC236}">
                <a16:creationId xmlns:a16="http://schemas.microsoft.com/office/drawing/2014/main" xmlns="" id="{9638D93A-26AF-4F9B-8397-B9A163D0723A}"/>
              </a:ext>
            </a:extLst>
          </p:cNvPr>
          <p:cNvSpPr>
            <a:spLocks noGrp="1"/>
          </p:cNvSpPr>
          <p:nvPr>
            <p:ph sz="half" idx="1"/>
          </p:nvPr>
        </p:nvSpPr>
        <p:spPr>
          <a:xfrm>
            <a:off x="609600" y="731837"/>
            <a:ext cx="5384800" cy="5394328"/>
          </a:xfrm>
        </p:spPr>
        <p:txBody>
          <a:bodyPr/>
          <a:lstStyle/>
          <a:p>
            <a:pPr marL="0" indent="0" algn="just">
              <a:buNone/>
            </a:pPr>
            <a:r>
              <a:rPr lang="en-US" sz="1800" dirty="0"/>
              <a:t>A white Cretan variety found in the prefectures of </a:t>
            </a:r>
            <a:r>
              <a:rPr lang="en-US" sz="1800" dirty="0" err="1"/>
              <a:t>Herakleion</a:t>
            </a:r>
            <a:r>
              <a:rPr lang="en-US" sz="1800" dirty="0"/>
              <a:t> and </a:t>
            </a:r>
            <a:r>
              <a:rPr lang="en-US" sz="1800" dirty="0" err="1"/>
              <a:t>Lassithi</a:t>
            </a:r>
            <a:r>
              <a:rPr lang="en-US" sz="1800" dirty="0"/>
              <a:t> and sporadically in the prefectures of </a:t>
            </a:r>
            <a:r>
              <a:rPr lang="en-US" sz="1800" dirty="0" err="1"/>
              <a:t>Rethymno</a:t>
            </a:r>
            <a:r>
              <a:rPr lang="en-US" sz="1800" dirty="0"/>
              <a:t> and Chania, on cultivated</a:t>
            </a:r>
          </a:p>
          <a:p>
            <a:pPr marL="0" indent="0" algn="just">
              <a:buNone/>
            </a:pPr>
            <a:r>
              <a:rPr lang="en-US" sz="1800" dirty="0"/>
              <a:t>expanses spanning approximately 350 hectares. It</a:t>
            </a:r>
          </a:p>
          <a:p>
            <a:pPr marL="0" indent="0" algn="just">
              <a:buNone/>
            </a:pPr>
            <a:r>
              <a:rPr lang="en-US" sz="1800" dirty="0"/>
              <a:t>ripens after mid September.</a:t>
            </a:r>
          </a:p>
          <a:p>
            <a:pPr marL="0" indent="0" algn="just">
              <a:buNone/>
            </a:pPr>
            <a:r>
              <a:rPr lang="en-US" sz="1800" dirty="0"/>
              <a:t>When </a:t>
            </a:r>
            <a:r>
              <a:rPr lang="en-US" sz="1800" dirty="0" err="1"/>
              <a:t>Vilana</a:t>
            </a:r>
            <a:r>
              <a:rPr lang="en-US" sz="1800" dirty="0"/>
              <a:t> is cultivated in suitable soil with a low</a:t>
            </a:r>
          </a:p>
          <a:p>
            <a:pPr marL="0" indent="0" algn="just">
              <a:buNone/>
            </a:pPr>
            <a:r>
              <a:rPr lang="en-US" sz="1800" dirty="0"/>
              <a:t>yield per vine, it yields wines of average to high alcoholic strength, high acidity and with a mediocre</a:t>
            </a:r>
          </a:p>
          <a:p>
            <a:pPr marL="0" indent="0" algn="just">
              <a:buNone/>
            </a:pPr>
            <a:r>
              <a:rPr lang="en-US" sz="1800" dirty="0"/>
              <a:t>aromatic potential. This variety is easily </a:t>
            </a:r>
            <a:r>
              <a:rPr lang="en-US" sz="1800" dirty="0" err="1"/>
              <a:t>oxidised</a:t>
            </a:r>
            <a:r>
              <a:rPr lang="en-US" sz="1800" dirty="0"/>
              <a:t> and requires constant attention during wine-making.</a:t>
            </a:r>
          </a:p>
          <a:p>
            <a:pPr marL="0" indent="0" algn="just">
              <a:buNone/>
            </a:pPr>
            <a:r>
              <a:rPr lang="en-US" sz="1800" dirty="0" err="1"/>
              <a:t>Vilana</a:t>
            </a:r>
            <a:r>
              <a:rPr lang="en-US" sz="1800" dirty="0"/>
              <a:t> is used to produce the dry white V.Q.P.R.D. "</a:t>
            </a:r>
            <a:r>
              <a:rPr lang="en-US" sz="1800" dirty="0" err="1"/>
              <a:t>Peza</a:t>
            </a:r>
            <a:r>
              <a:rPr lang="en-US" sz="1800" dirty="0"/>
              <a:t>" (100%) and "</a:t>
            </a:r>
            <a:r>
              <a:rPr lang="en-US" sz="1800" dirty="0" err="1"/>
              <a:t>Siteia</a:t>
            </a:r>
            <a:r>
              <a:rPr lang="en-US" sz="1800" dirty="0"/>
              <a:t>" (together with the </a:t>
            </a:r>
            <a:r>
              <a:rPr lang="en-US" sz="1800" dirty="0" err="1"/>
              <a:t>Thrapsathiri</a:t>
            </a:r>
            <a:r>
              <a:rPr lang="en-US" sz="1800" dirty="0"/>
              <a:t> variety) as well as certain </a:t>
            </a:r>
            <a:r>
              <a:rPr lang="en-US" sz="1800" dirty="0" err="1"/>
              <a:t>Vins</a:t>
            </a:r>
            <a:r>
              <a:rPr lang="en-US" sz="1800" dirty="0"/>
              <a:t> de Pays (</a:t>
            </a:r>
            <a:r>
              <a:rPr lang="en-US" sz="1800" dirty="0" err="1"/>
              <a:t>Kritikos</a:t>
            </a:r>
            <a:r>
              <a:rPr lang="en-US" sz="1800" dirty="0"/>
              <a:t> [Cretan], </a:t>
            </a:r>
            <a:r>
              <a:rPr lang="en-US" sz="1800" dirty="0" err="1"/>
              <a:t>Lassithiotikos</a:t>
            </a:r>
            <a:r>
              <a:rPr lang="en-US" sz="1800" dirty="0"/>
              <a:t> [of </a:t>
            </a:r>
            <a:r>
              <a:rPr lang="en-US" sz="1800" dirty="0" err="1"/>
              <a:t>Lassithi</a:t>
            </a:r>
            <a:r>
              <a:rPr lang="en-US" sz="1800" dirty="0"/>
              <a:t>], of </a:t>
            </a:r>
            <a:r>
              <a:rPr lang="en-US" sz="1800" dirty="0" err="1"/>
              <a:t>Kissamos</a:t>
            </a:r>
            <a:r>
              <a:rPr lang="en-US" sz="1800" dirty="0"/>
              <a:t>, </a:t>
            </a:r>
            <a:r>
              <a:rPr lang="en-US" sz="1800" dirty="0" err="1"/>
              <a:t>Irakleiotikos</a:t>
            </a:r>
            <a:r>
              <a:rPr lang="en-US" sz="1800" dirty="0"/>
              <a:t> [of </a:t>
            </a:r>
            <a:r>
              <a:rPr lang="en-US" sz="1800" dirty="0" err="1"/>
              <a:t>Herakleion</a:t>
            </a:r>
            <a:r>
              <a:rPr lang="en-US" sz="1800" dirty="0"/>
              <a:t>]).</a:t>
            </a:r>
            <a:endParaRPr lang="el-GR" sz="1800" dirty="0"/>
          </a:p>
        </p:txBody>
      </p:sp>
      <p:pic>
        <p:nvPicPr>
          <p:cNvPr id="5" name="Θέση περιεχομένου 4">
            <a:extLst>
              <a:ext uri="{FF2B5EF4-FFF2-40B4-BE49-F238E27FC236}">
                <a16:creationId xmlns:a16="http://schemas.microsoft.com/office/drawing/2014/main" xmlns="" id="{68F7A6A0-2706-4F6D-AD88-944EFA9A5430}"/>
              </a:ext>
            </a:extLst>
          </p:cNvPr>
          <p:cNvPicPr>
            <a:picLocks noGrp="1" noChangeAspect="1"/>
          </p:cNvPicPr>
          <p:nvPr>
            <p:ph sz="half" idx="2"/>
          </p:nvPr>
        </p:nvPicPr>
        <p:blipFill>
          <a:blip r:embed="rId2"/>
          <a:stretch>
            <a:fillRect/>
          </a:stretch>
        </p:blipFill>
        <p:spPr>
          <a:xfrm>
            <a:off x="6764784" y="1065320"/>
            <a:ext cx="4740676" cy="3888420"/>
          </a:xfrm>
          <a:prstGeom prst="rect">
            <a:avLst/>
          </a:prstGeom>
        </p:spPr>
      </p:pic>
    </p:spTree>
    <p:extLst>
      <p:ext uri="{BB962C8B-B14F-4D97-AF65-F5344CB8AC3E}">
        <p14:creationId xmlns:p14="http://schemas.microsoft.com/office/powerpoint/2010/main" xmlns="" val="1516356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C1C1C4E-9037-49C5-A472-D13B0BB7DD7C}"/>
              </a:ext>
            </a:extLst>
          </p:cNvPr>
          <p:cNvSpPr>
            <a:spLocks noGrp="1"/>
          </p:cNvSpPr>
          <p:nvPr>
            <p:ph type="title"/>
          </p:nvPr>
        </p:nvSpPr>
        <p:spPr>
          <a:xfrm>
            <a:off x="609600" y="274638"/>
            <a:ext cx="10972800" cy="524352"/>
          </a:xfrm>
        </p:spPr>
        <p:txBody>
          <a:bodyPr/>
          <a:lstStyle/>
          <a:p>
            <a:r>
              <a:rPr lang="en-US" sz="1600" b="1" dirty="0"/>
              <a:t>White Muscat</a:t>
            </a:r>
            <a:endParaRPr lang="el-GR" sz="1600" b="1" dirty="0"/>
          </a:p>
        </p:txBody>
      </p:sp>
      <p:sp>
        <p:nvSpPr>
          <p:cNvPr id="3" name="Θέση περιεχομένου 2">
            <a:extLst>
              <a:ext uri="{FF2B5EF4-FFF2-40B4-BE49-F238E27FC236}">
                <a16:creationId xmlns:a16="http://schemas.microsoft.com/office/drawing/2014/main" xmlns="" id="{894A3314-E4E4-4EF9-92CE-49591B00CFD7}"/>
              </a:ext>
            </a:extLst>
          </p:cNvPr>
          <p:cNvSpPr>
            <a:spLocks noGrp="1"/>
          </p:cNvSpPr>
          <p:nvPr>
            <p:ph sz="half" idx="1"/>
          </p:nvPr>
        </p:nvSpPr>
        <p:spPr>
          <a:xfrm>
            <a:off x="609600" y="710215"/>
            <a:ext cx="5384800" cy="5415950"/>
          </a:xfrm>
        </p:spPr>
        <p:txBody>
          <a:bodyPr/>
          <a:lstStyle/>
          <a:p>
            <a:pPr marL="0" indent="0" algn="just">
              <a:buNone/>
            </a:pPr>
            <a:r>
              <a:rPr lang="en-US" sz="1800" dirty="0"/>
              <a:t>An aromatic grape which leads to the production of</a:t>
            </a:r>
          </a:p>
          <a:p>
            <a:pPr marL="0" indent="0" algn="just">
              <a:buNone/>
            </a:pPr>
            <a:r>
              <a:rPr lang="en-US" sz="1800" dirty="0"/>
              <a:t>excellent dessert wines and interesting dry whites. Fresh or aged, natural or fortified the dessert Muscat wines are ready to please even the most difficult wine enthusiast. It is cultivated in many regions of Greece but is known to produce the best results and AOC wines in Samos, Patra and Rio of Patra. It also yields a small production of AOC Rhodes and Cephalonia wines.</a:t>
            </a:r>
            <a:endParaRPr lang="el-GR" sz="1800" dirty="0"/>
          </a:p>
        </p:txBody>
      </p:sp>
      <p:pic>
        <p:nvPicPr>
          <p:cNvPr id="5" name="Θέση περιεχομένου 4">
            <a:extLst>
              <a:ext uri="{FF2B5EF4-FFF2-40B4-BE49-F238E27FC236}">
                <a16:creationId xmlns:a16="http://schemas.microsoft.com/office/drawing/2014/main" xmlns="" id="{CF736703-EE49-45B5-BB88-149C6E8C3618}"/>
              </a:ext>
            </a:extLst>
          </p:cNvPr>
          <p:cNvPicPr>
            <a:picLocks noGrp="1" noChangeAspect="1"/>
          </p:cNvPicPr>
          <p:nvPr>
            <p:ph sz="half" idx="2"/>
          </p:nvPr>
        </p:nvPicPr>
        <p:blipFill>
          <a:blip r:embed="rId2"/>
          <a:stretch>
            <a:fillRect/>
          </a:stretch>
        </p:blipFill>
        <p:spPr>
          <a:xfrm>
            <a:off x="6197600" y="949912"/>
            <a:ext cx="5384800" cy="4421078"/>
          </a:xfrm>
          <a:prstGeom prst="rect">
            <a:avLst/>
          </a:prstGeom>
        </p:spPr>
      </p:pic>
    </p:spTree>
    <p:extLst>
      <p:ext uri="{BB962C8B-B14F-4D97-AF65-F5344CB8AC3E}">
        <p14:creationId xmlns:p14="http://schemas.microsoft.com/office/powerpoint/2010/main" xmlns="" val="1514165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8B1CE42-EA06-4851-8A1E-F64913B18533}"/>
              </a:ext>
            </a:extLst>
          </p:cNvPr>
          <p:cNvSpPr>
            <a:spLocks noGrp="1"/>
          </p:cNvSpPr>
          <p:nvPr>
            <p:ph type="title"/>
          </p:nvPr>
        </p:nvSpPr>
        <p:spPr>
          <a:xfrm>
            <a:off x="609600" y="274638"/>
            <a:ext cx="10972800" cy="329044"/>
          </a:xfrm>
        </p:spPr>
        <p:txBody>
          <a:bodyPr/>
          <a:lstStyle/>
          <a:p>
            <a:r>
              <a:rPr lang="en-US" sz="1800" b="1" dirty="0" err="1"/>
              <a:t>Moschofilero</a:t>
            </a:r>
            <a:endParaRPr lang="el-GR" sz="1800" b="1" dirty="0"/>
          </a:p>
        </p:txBody>
      </p:sp>
      <p:sp>
        <p:nvSpPr>
          <p:cNvPr id="3" name="Θέση περιεχομένου 2">
            <a:extLst>
              <a:ext uri="{FF2B5EF4-FFF2-40B4-BE49-F238E27FC236}">
                <a16:creationId xmlns:a16="http://schemas.microsoft.com/office/drawing/2014/main" xmlns="" id="{D0933FBC-6C3C-4285-AE56-930EC8FA3255}"/>
              </a:ext>
            </a:extLst>
          </p:cNvPr>
          <p:cNvSpPr>
            <a:spLocks noGrp="1"/>
          </p:cNvSpPr>
          <p:nvPr>
            <p:ph sz="half" idx="1"/>
          </p:nvPr>
        </p:nvSpPr>
        <p:spPr>
          <a:xfrm>
            <a:off x="609600" y="603683"/>
            <a:ext cx="5384800" cy="5522482"/>
          </a:xfrm>
        </p:spPr>
        <p:txBody>
          <a:bodyPr/>
          <a:lstStyle/>
          <a:p>
            <a:pPr marL="0" indent="0" algn="just">
              <a:buNone/>
            </a:pPr>
            <a:r>
              <a:rPr lang="en-US" sz="1800" dirty="0"/>
              <a:t>A distinct aromatic grape from the AOC region of</a:t>
            </a:r>
          </a:p>
          <a:p>
            <a:pPr marL="0" indent="0" algn="just">
              <a:buNone/>
            </a:pPr>
            <a:r>
              <a:rPr lang="en-US" sz="1800" dirty="0" err="1"/>
              <a:t>Mantinia</a:t>
            </a:r>
            <a:r>
              <a:rPr lang="en-US" sz="1800" dirty="0"/>
              <a:t>, in the Peloponnese, </a:t>
            </a:r>
            <a:r>
              <a:rPr lang="en-US" sz="1800" dirty="0" err="1"/>
              <a:t>Moschofilero</a:t>
            </a:r>
            <a:r>
              <a:rPr lang="en-US" sz="1800" dirty="0"/>
              <a:t> grapes have a blue-gray colored skin and therefore produce a wine that is a “blanc de </a:t>
            </a:r>
            <a:r>
              <a:rPr lang="en-US" sz="1800" dirty="0" err="1"/>
              <a:t>gris</a:t>
            </a:r>
            <a:r>
              <a:rPr lang="en-US" sz="1800" dirty="0"/>
              <a:t>”. Its crisp character and beautiful floral aroma of roses and violets with hints of spices can be drunk as an aperitif or with food.</a:t>
            </a:r>
            <a:endParaRPr lang="el-GR" sz="1800" dirty="0"/>
          </a:p>
        </p:txBody>
      </p:sp>
      <p:pic>
        <p:nvPicPr>
          <p:cNvPr id="5" name="Θέση περιεχομένου 4">
            <a:extLst>
              <a:ext uri="{FF2B5EF4-FFF2-40B4-BE49-F238E27FC236}">
                <a16:creationId xmlns:a16="http://schemas.microsoft.com/office/drawing/2014/main" xmlns="" id="{69AFD06B-CFE6-4321-9B8E-560BF574E6D3}"/>
              </a:ext>
            </a:extLst>
          </p:cNvPr>
          <p:cNvPicPr>
            <a:picLocks noGrp="1" noChangeAspect="1"/>
          </p:cNvPicPr>
          <p:nvPr>
            <p:ph sz="half" idx="2"/>
          </p:nvPr>
        </p:nvPicPr>
        <p:blipFill>
          <a:blip r:embed="rId2"/>
          <a:stretch>
            <a:fillRect/>
          </a:stretch>
        </p:blipFill>
        <p:spPr>
          <a:xfrm>
            <a:off x="6977850" y="1600201"/>
            <a:ext cx="3879540" cy="3575482"/>
          </a:xfrm>
          <a:prstGeom prst="rect">
            <a:avLst/>
          </a:prstGeom>
        </p:spPr>
      </p:pic>
    </p:spTree>
    <p:extLst>
      <p:ext uri="{BB962C8B-B14F-4D97-AF65-F5344CB8AC3E}">
        <p14:creationId xmlns:p14="http://schemas.microsoft.com/office/powerpoint/2010/main" xmlns="" val="3087310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21B6381-5E4F-430E-87D4-DA6A8BB2D1E0}"/>
              </a:ext>
            </a:extLst>
          </p:cNvPr>
          <p:cNvSpPr>
            <a:spLocks noGrp="1"/>
          </p:cNvSpPr>
          <p:nvPr>
            <p:ph type="title"/>
          </p:nvPr>
        </p:nvSpPr>
        <p:spPr>
          <a:xfrm>
            <a:off x="609600" y="274638"/>
            <a:ext cx="10972800" cy="457198"/>
          </a:xfrm>
        </p:spPr>
        <p:txBody>
          <a:bodyPr/>
          <a:lstStyle/>
          <a:p>
            <a:r>
              <a:rPr lang="en-US" sz="1800" b="1" dirty="0" err="1"/>
              <a:t>Robola</a:t>
            </a:r>
            <a:endParaRPr lang="el-GR" sz="1800" b="1" dirty="0"/>
          </a:p>
        </p:txBody>
      </p:sp>
      <p:sp>
        <p:nvSpPr>
          <p:cNvPr id="3" name="Θέση περιεχομένου 2">
            <a:extLst>
              <a:ext uri="{FF2B5EF4-FFF2-40B4-BE49-F238E27FC236}">
                <a16:creationId xmlns:a16="http://schemas.microsoft.com/office/drawing/2014/main" xmlns="" id="{E784FE00-AD22-46BD-964E-E3BEEAFB4547}"/>
              </a:ext>
            </a:extLst>
          </p:cNvPr>
          <p:cNvSpPr>
            <a:spLocks noGrp="1"/>
          </p:cNvSpPr>
          <p:nvPr>
            <p:ph sz="half" idx="1"/>
          </p:nvPr>
        </p:nvSpPr>
        <p:spPr>
          <a:xfrm>
            <a:off x="609600" y="731837"/>
            <a:ext cx="5384800" cy="5394328"/>
          </a:xfrm>
        </p:spPr>
        <p:txBody>
          <a:bodyPr/>
          <a:lstStyle/>
          <a:p>
            <a:pPr marL="0" indent="0" algn="just">
              <a:buNone/>
            </a:pPr>
            <a:r>
              <a:rPr lang="en-US" sz="1800" dirty="0"/>
              <a:t>Grown most notably in the mountainous vineyards of Cephalonia, the noble </a:t>
            </a:r>
            <a:r>
              <a:rPr lang="en-US" sz="1800" dirty="0" err="1"/>
              <a:t>Robola</a:t>
            </a:r>
            <a:r>
              <a:rPr lang="en-US" sz="1800" dirty="0"/>
              <a:t> grapes yield distinguished wines with citrus and peach aromas mixed with smoky, mineral hints and a long lemony aftertaste. </a:t>
            </a:r>
            <a:r>
              <a:rPr lang="en-US" sz="1800" dirty="0" err="1"/>
              <a:t>Robola’s</a:t>
            </a:r>
            <a:r>
              <a:rPr lang="en-US" sz="1800" dirty="0"/>
              <a:t> fine character assisted in its qualification as the AOC </a:t>
            </a:r>
            <a:r>
              <a:rPr lang="en-US" sz="1800" dirty="0" err="1"/>
              <a:t>Robola</a:t>
            </a:r>
            <a:r>
              <a:rPr lang="en-US" sz="1800" dirty="0"/>
              <a:t> of Cephalonia.</a:t>
            </a:r>
            <a:endParaRPr lang="el-GR" sz="1800" dirty="0"/>
          </a:p>
        </p:txBody>
      </p:sp>
      <p:pic>
        <p:nvPicPr>
          <p:cNvPr id="5" name="Θέση περιεχομένου 4">
            <a:extLst>
              <a:ext uri="{FF2B5EF4-FFF2-40B4-BE49-F238E27FC236}">
                <a16:creationId xmlns:a16="http://schemas.microsoft.com/office/drawing/2014/main" xmlns="" id="{2A9B2BB3-071A-4DFC-82F9-8096FE4A6B2F}"/>
              </a:ext>
            </a:extLst>
          </p:cNvPr>
          <p:cNvPicPr>
            <a:picLocks noGrp="1" noChangeAspect="1"/>
          </p:cNvPicPr>
          <p:nvPr>
            <p:ph sz="half" idx="2"/>
          </p:nvPr>
        </p:nvPicPr>
        <p:blipFill>
          <a:blip r:embed="rId2"/>
          <a:stretch>
            <a:fillRect/>
          </a:stretch>
        </p:blipFill>
        <p:spPr>
          <a:xfrm>
            <a:off x="6197600" y="976544"/>
            <a:ext cx="5384800" cy="4064562"/>
          </a:xfrm>
          <a:prstGeom prst="rect">
            <a:avLst/>
          </a:prstGeom>
        </p:spPr>
      </p:pic>
    </p:spTree>
    <p:extLst>
      <p:ext uri="{BB962C8B-B14F-4D97-AF65-F5344CB8AC3E}">
        <p14:creationId xmlns:p14="http://schemas.microsoft.com/office/powerpoint/2010/main" xmlns="" val="1187133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6CD2C75-F7C9-44F3-89FC-D015398CC92C}"/>
              </a:ext>
            </a:extLst>
          </p:cNvPr>
          <p:cNvSpPr>
            <a:spLocks noGrp="1"/>
          </p:cNvSpPr>
          <p:nvPr>
            <p:ph type="title"/>
          </p:nvPr>
        </p:nvSpPr>
        <p:spPr>
          <a:xfrm>
            <a:off x="609600" y="274638"/>
            <a:ext cx="10972800" cy="457198"/>
          </a:xfrm>
        </p:spPr>
        <p:txBody>
          <a:bodyPr/>
          <a:lstStyle/>
          <a:p>
            <a:r>
              <a:rPr lang="en-US" sz="1800" b="1" dirty="0" err="1"/>
              <a:t>Savatiano</a:t>
            </a:r>
            <a:endParaRPr lang="el-GR" sz="1800" b="1" dirty="0"/>
          </a:p>
        </p:txBody>
      </p:sp>
      <p:sp>
        <p:nvSpPr>
          <p:cNvPr id="3" name="Θέση περιεχομένου 2">
            <a:extLst>
              <a:ext uri="{FF2B5EF4-FFF2-40B4-BE49-F238E27FC236}">
                <a16:creationId xmlns:a16="http://schemas.microsoft.com/office/drawing/2014/main" xmlns="" id="{52E58572-3ABE-48F2-A553-C0899E0AB958}"/>
              </a:ext>
            </a:extLst>
          </p:cNvPr>
          <p:cNvSpPr>
            <a:spLocks noGrp="1"/>
          </p:cNvSpPr>
          <p:nvPr>
            <p:ph sz="half" idx="1"/>
          </p:nvPr>
        </p:nvSpPr>
        <p:spPr>
          <a:xfrm>
            <a:off x="609600" y="731837"/>
            <a:ext cx="5384800" cy="5394328"/>
          </a:xfrm>
        </p:spPr>
        <p:txBody>
          <a:bodyPr/>
          <a:lstStyle/>
          <a:p>
            <a:pPr marL="0" indent="0" algn="just">
              <a:buNone/>
            </a:pPr>
            <a:r>
              <a:rPr lang="en-US" sz="1400" dirty="0"/>
              <a:t>A white variety mainly grown in the prefectures of Attica, Evia, </a:t>
            </a:r>
            <a:r>
              <a:rPr lang="en-US" sz="1400" dirty="0" err="1"/>
              <a:t>Viotia</a:t>
            </a:r>
            <a:r>
              <a:rPr lang="en-US" sz="1400" dirty="0"/>
              <a:t> and, to a lesser extent, in the Cyclades, Western Crete, Peloponnese and Macedonia, on more than 18.000 hectares. It has average </a:t>
            </a:r>
            <a:r>
              <a:rPr lang="en-US" sz="1400" dirty="0" err="1"/>
              <a:t>vigour</a:t>
            </a:r>
            <a:r>
              <a:rPr lang="en-US" sz="1400" dirty="0"/>
              <a:t>, is fertile, productive and resistant to drought. </a:t>
            </a:r>
            <a:r>
              <a:rPr lang="en-US" sz="1400" dirty="0" err="1"/>
              <a:t>Savatiano</a:t>
            </a:r>
            <a:r>
              <a:rPr lang="en-US" sz="1400" dirty="0"/>
              <a:t> is adapted to different soil types but yields better quality wines if grown on dry, limy soil of average fertility. It ripens in mid September.</a:t>
            </a:r>
          </a:p>
          <a:p>
            <a:pPr marL="0" indent="0" algn="just">
              <a:buNone/>
            </a:pPr>
            <a:r>
              <a:rPr lang="en-US" sz="1400" dirty="0"/>
              <a:t>A rather misjudged variety, </a:t>
            </a:r>
            <a:r>
              <a:rPr lang="en-US" sz="1400" dirty="0" err="1"/>
              <a:t>Savatiano</a:t>
            </a:r>
            <a:r>
              <a:rPr lang="en-US" sz="1400" dirty="0"/>
              <a:t> can yield remarkable white wines with a fine aroma and balanced taste if it is planted at relatively high altitudes, is not overloaded and is harvested when it has reached its prime ripeness. It otherwise produces rather high-alcohol, low-acidity wines. </a:t>
            </a:r>
            <a:r>
              <a:rPr lang="en-US" sz="1400" dirty="0" err="1"/>
              <a:t>Savatiano</a:t>
            </a:r>
            <a:r>
              <a:rPr lang="en-US" sz="1400" dirty="0"/>
              <a:t> is blended with </a:t>
            </a:r>
            <a:r>
              <a:rPr lang="en-US" sz="1400" dirty="0" err="1"/>
              <a:t>Roditis</a:t>
            </a:r>
            <a:r>
              <a:rPr lang="en-US" sz="1400" dirty="0"/>
              <a:t> to make the dry white V.Q.P.R.D. "</a:t>
            </a:r>
            <a:r>
              <a:rPr lang="en-US" sz="1400" dirty="0" err="1"/>
              <a:t>Anghialos</a:t>
            </a:r>
            <a:r>
              <a:rPr lang="en-US" sz="1400" dirty="0"/>
              <a:t>". It is used in making a number of </a:t>
            </a:r>
            <a:r>
              <a:rPr lang="en-US" sz="1400" dirty="0" err="1"/>
              <a:t>Vins</a:t>
            </a:r>
            <a:r>
              <a:rPr lang="en-US" sz="1400" dirty="0"/>
              <a:t> de Pays (</a:t>
            </a:r>
            <a:r>
              <a:rPr lang="en-US" sz="1400" dirty="0" err="1"/>
              <a:t>Geranion</a:t>
            </a:r>
            <a:r>
              <a:rPr lang="en-US" sz="1400" dirty="0"/>
              <a:t>, </a:t>
            </a:r>
            <a:r>
              <a:rPr lang="en-US" sz="1400" dirty="0" err="1"/>
              <a:t>Karytsinos</a:t>
            </a:r>
            <a:r>
              <a:rPr lang="en-US" sz="1400" dirty="0"/>
              <a:t> [of </a:t>
            </a:r>
            <a:r>
              <a:rPr lang="en-US" sz="1400" dirty="0" err="1"/>
              <a:t>Karystos</a:t>
            </a:r>
            <a:r>
              <a:rPr lang="en-US" sz="1400" dirty="0"/>
              <a:t>], </a:t>
            </a:r>
            <a:r>
              <a:rPr lang="en-US" sz="1400" dirty="0" err="1"/>
              <a:t>Markopoulou</a:t>
            </a:r>
            <a:r>
              <a:rPr lang="en-US" sz="1400" dirty="0"/>
              <a:t> [of </a:t>
            </a:r>
            <a:r>
              <a:rPr lang="en-US" sz="1400" dirty="0" err="1"/>
              <a:t>Markopoulo</a:t>
            </a:r>
            <a:r>
              <a:rPr lang="en-US" sz="1400" dirty="0"/>
              <a:t>], </a:t>
            </a:r>
            <a:r>
              <a:rPr lang="en-US" sz="1400" dirty="0" err="1"/>
              <a:t>Palliniotikos</a:t>
            </a:r>
            <a:r>
              <a:rPr lang="en-US" sz="1400" dirty="0"/>
              <a:t> [of Pallini], </a:t>
            </a:r>
            <a:r>
              <a:rPr lang="en-US" sz="1400" dirty="0" err="1"/>
              <a:t>Peanitikos</a:t>
            </a:r>
            <a:r>
              <a:rPr lang="en-US" sz="1400" dirty="0"/>
              <a:t> [of </a:t>
            </a:r>
            <a:r>
              <a:rPr lang="en-US" sz="1400" dirty="0" err="1"/>
              <a:t>Peania</a:t>
            </a:r>
            <a:r>
              <a:rPr lang="en-US" sz="1400" dirty="0"/>
              <a:t>], </a:t>
            </a:r>
            <a:r>
              <a:rPr lang="en-US" sz="1400" dirty="0" err="1"/>
              <a:t>Ritsonas</a:t>
            </a:r>
            <a:r>
              <a:rPr lang="en-US" sz="1400" dirty="0"/>
              <a:t> [of </a:t>
            </a:r>
            <a:r>
              <a:rPr lang="en-US" sz="1400" dirty="0" err="1"/>
              <a:t>Ritsona</a:t>
            </a:r>
            <a:r>
              <a:rPr lang="en-US" sz="1400" dirty="0"/>
              <a:t>], etc.), wines with the Traditional Appellation Retsina as well as Table wines.</a:t>
            </a:r>
            <a:endParaRPr lang="el-GR" sz="1400" dirty="0"/>
          </a:p>
        </p:txBody>
      </p:sp>
      <p:pic>
        <p:nvPicPr>
          <p:cNvPr id="5" name="Θέση περιεχομένου 4">
            <a:extLst>
              <a:ext uri="{FF2B5EF4-FFF2-40B4-BE49-F238E27FC236}">
                <a16:creationId xmlns:a16="http://schemas.microsoft.com/office/drawing/2014/main" xmlns="" id="{C9E107D9-CFF9-4E28-9662-32693BC0DAED}"/>
              </a:ext>
            </a:extLst>
          </p:cNvPr>
          <p:cNvPicPr>
            <a:picLocks noGrp="1" noChangeAspect="1"/>
          </p:cNvPicPr>
          <p:nvPr>
            <p:ph sz="half" idx="2"/>
          </p:nvPr>
        </p:nvPicPr>
        <p:blipFill>
          <a:blip r:embed="rId2"/>
          <a:stretch>
            <a:fillRect/>
          </a:stretch>
        </p:blipFill>
        <p:spPr>
          <a:xfrm>
            <a:off x="7059704" y="1600201"/>
            <a:ext cx="3660592" cy="3992732"/>
          </a:xfrm>
          <a:prstGeom prst="rect">
            <a:avLst/>
          </a:prstGeom>
        </p:spPr>
      </p:pic>
    </p:spTree>
    <p:extLst>
      <p:ext uri="{BB962C8B-B14F-4D97-AF65-F5344CB8AC3E}">
        <p14:creationId xmlns:p14="http://schemas.microsoft.com/office/powerpoint/2010/main" xmlns="" val="2928984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7A26A13-537C-4164-A0F7-677A87E0C4B8}"/>
              </a:ext>
            </a:extLst>
          </p:cNvPr>
          <p:cNvSpPr>
            <a:spLocks noGrp="1"/>
          </p:cNvSpPr>
          <p:nvPr>
            <p:ph type="title"/>
          </p:nvPr>
        </p:nvSpPr>
        <p:spPr>
          <a:xfrm>
            <a:off x="609600" y="274638"/>
            <a:ext cx="10972800" cy="457198"/>
          </a:xfrm>
        </p:spPr>
        <p:txBody>
          <a:bodyPr/>
          <a:lstStyle/>
          <a:p>
            <a:r>
              <a:rPr lang="en-US" sz="1800" b="1" dirty="0" err="1"/>
              <a:t>Tsaoussi</a:t>
            </a:r>
            <a:endParaRPr lang="el-GR" sz="1800" b="1" dirty="0"/>
          </a:p>
        </p:txBody>
      </p:sp>
      <p:sp>
        <p:nvSpPr>
          <p:cNvPr id="3" name="Θέση περιεχομένου 2">
            <a:extLst>
              <a:ext uri="{FF2B5EF4-FFF2-40B4-BE49-F238E27FC236}">
                <a16:creationId xmlns:a16="http://schemas.microsoft.com/office/drawing/2014/main" xmlns="" id="{511B7B01-AE0B-4795-AEA9-56B8872F6509}"/>
              </a:ext>
            </a:extLst>
          </p:cNvPr>
          <p:cNvSpPr>
            <a:spLocks noGrp="1"/>
          </p:cNvSpPr>
          <p:nvPr>
            <p:ph sz="half" idx="1"/>
          </p:nvPr>
        </p:nvSpPr>
        <p:spPr>
          <a:xfrm>
            <a:off x="609600" y="731837"/>
            <a:ext cx="5384800" cy="5394328"/>
          </a:xfrm>
        </p:spPr>
        <p:txBody>
          <a:bodyPr/>
          <a:lstStyle/>
          <a:p>
            <a:pPr marL="0" indent="0" algn="just">
              <a:buNone/>
            </a:pPr>
            <a:r>
              <a:rPr lang="en-US" sz="1800" dirty="0"/>
              <a:t>A very interesting Mediterranean variety producing</a:t>
            </a:r>
          </a:p>
          <a:p>
            <a:pPr marL="0" indent="0" algn="just">
              <a:buNone/>
            </a:pPr>
            <a:r>
              <a:rPr lang="en-US" sz="1800" dirty="0"/>
              <a:t>pleasant light wines with fruit and honey aromas. This grape is now found mainly on the island of Cephalonia where it usually blends well with the local </a:t>
            </a:r>
            <a:r>
              <a:rPr lang="en-US" sz="1800" dirty="0" err="1"/>
              <a:t>Robola</a:t>
            </a:r>
            <a:r>
              <a:rPr lang="en-US" sz="1800" dirty="0"/>
              <a:t> giving well structured wines. </a:t>
            </a:r>
            <a:endParaRPr lang="el-GR" sz="1800" dirty="0"/>
          </a:p>
        </p:txBody>
      </p:sp>
      <p:pic>
        <p:nvPicPr>
          <p:cNvPr id="5" name="Θέση περιεχομένου 4">
            <a:extLst>
              <a:ext uri="{FF2B5EF4-FFF2-40B4-BE49-F238E27FC236}">
                <a16:creationId xmlns:a16="http://schemas.microsoft.com/office/drawing/2014/main" xmlns="" id="{302803D5-0D37-446C-B508-0613E68BE42C}"/>
              </a:ext>
            </a:extLst>
          </p:cNvPr>
          <p:cNvPicPr>
            <a:picLocks noGrp="1" noChangeAspect="1"/>
          </p:cNvPicPr>
          <p:nvPr>
            <p:ph sz="half" idx="2"/>
          </p:nvPr>
        </p:nvPicPr>
        <p:blipFill>
          <a:blip r:embed="rId2"/>
          <a:stretch>
            <a:fillRect/>
          </a:stretch>
        </p:blipFill>
        <p:spPr>
          <a:xfrm>
            <a:off x="6197600" y="949911"/>
            <a:ext cx="5384800" cy="4972164"/>
          </a:xfrm>
          <a:prstGeom prst="rect">
            <a:avLst/>
          </a:prstGeom>
        </p:spPr>
      </p:pic>
    </p:spTree>
    <p:extLst>
      <p:ext uri="{BB962C8B-B14F-4D97-AF65-F5344CB8AC3E}">
        <p14:creationId xmlns:p14="http://schemas.microsoft.com/office/powerpoint/2010/main" xmlns="" val="3425273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0FA06F8-74F1-4165-A1C6-0F294FD817F7}"/>
              </a:ext>
            </a:extLst>
          </p:cNvPr>
          <p:cNvSpPr>
            <a:spLocks noGrp="1"/>
          </p:cNvSpPr>
          <p:nvPr>
            <p:ph type="title"/>
          </p:nvPr>
        </p:nvSpPr>
        <p:spPr/>
        <p:txBody>
          <a:bodyPr/>
          <a:lstStyle/>
          <a:p>
            <a:r>
              <a:rPr lang="en-US" sz="4000" dirty="0"/>
              <a:t>Red Varieties</a:t>
            </a:r>
            <a:r>
              <a:rPr lang="en-US" dirty="0"/>
              <a:t/>
            </a:r>
            <a:br>
              <a:rPr lang="en-US" dirty="0"/>
            </a:br>
            <a:r>
              <a:rPr lang="en-US" sz="1800" dirty="0" err="1"/>
              <a:t>Xynomavro</a:t>
            </a:r>
            <a:endParaRPr lang="el-GR" sz="1800" dirty="0"/>
          </a:p>
        </p:txBody>
      </p:sp>
      <p:sp>
        <p:nvSpPr>
          <p:cNvPr id="3" name="Θέση περιεχομένου 2">
            <a:extLst>
              <a:ext uri="{FF2B5EF4-FFF2-40B4-BE49-F238E27FC236}">
                <a16:creationId xmlns:a16="http://schemas.microsoft.com/office/drawing/2014/main" xmlns="" id="{699D12ED-ED57-47DE-9891-61EBF10149B3}"/>
              </a:ext>
            </a:extLst>
          </p:cNvPr>
          <p:cNvSpPr>
            <a:spLocks noGrp="1"/>
          </p:cNvSpPr>
          <p:nvPr>
            <p:ph sz="half" idx="1"/>
          </p:nvPr>
        </p:nvSpPr>
        <p:spPr>
          <a:xfrm>
            <a:off x="609600" y="1278385"/>
            <a:ext cx="5384800" cy="4847780"/>
          </a:xfrm>
        </p:spPr>
        <p:txBody>
          <a:bodyPr/>
          <a:lstStyle/>
          <a:p>
            <a:pPr marL="0" indent="0" algn="just">
              <a:buNone/>
            </a:pPr>
            <a:r>
              <a:rPr lang="en-US" sz="1800" dirty="0" err="1"/>
              <a:t>Xynomavro</a:t>
            </a:r>
            <a:r>
              <a:rPr lang="en-US" sz="1800" dirty="0"/>
              <a:t> is one of the two most highly regarded Greek red cultivars (</a:t>
            </a:r>
            <a:r>
              <a:rPr lang="en-US" sz="1800" dirty="0" err="1"/>
              <a:t>Agiorghitiko</a:t>
            </a:r>
            <a:r>
              <a:rPr lang="en-US" sz="1800" dirty="0"/>
              <a:t> being the other). It</a:t>
            </a:r>
          </a:p>
          <a:p>
            <a:pPr marL="0" indent="0" algn="just">
              <a:buNone/>
            </a:pPr>
            <a:r>
              <a:rPr lang="en-US" sz="1800" dirty="0"/>
              <a:t>is ubiquitous in Macedonia but is best known for the role it plays in the wines of </a:t>
            </a:r>
            <a:r>
              <a:rPr lang="en-US" sz="1800" dirty="0" err="1"/>
              <a:t>Naoussa</a:t>
            </a:r>
            <a:r>
              <a:rPr lang="en-US" sz="1800" dirty="0"/>
              <a:t>. It is the sole variety permitted under the </a:t>
            </a:r>
            <a:r>
              <a:rPr lang="en-US" sz="1800" dirty="0" err="1"/>
              <a:t>Naoussa</a:t>
            </a:r>
            <a:r>
              <a:rPr lang="en-US" sz="1800" dirty="0"/>
              <a:t> and </a:t>
            </a:r>
            <a:r>
              <a:rPr lang="en-US" sz="1800" dirty="0" err="1"/>
              <a:t>Amyntaio</a:t>
            </a:r>
            <a:r>
              <a:rPr lang="en-US" sz="1800" dirty="0"/>
              <a:t> (OPAP) appellations and one of two (with </a:t>
            </a:r>
            <a:r>
              <a:rPr lang="en-US" sz="1800" dirty="0" err="1"/>
              <a:t>Negoska</a:t>
            </a:r>
            <a:r>
              <a:rPr lang="en-US" sz="1800" dirty="0"/>
              <a:t>) under the </a:t>
            </a:r>
            <a:r>
              <a:rPr lang="en-US" sz="1800" dirty="0" err="1"/>
              <a:t>Goumenissa</a:t>
            </a:r>
            <a:r>
              <a:rPr lang="en-US" sz="1800" dirty="0"/>
              <a:t> appellation. </a:t>
            </a:r>
            <a:r>
              <a:rPr lang="en-US" sz="1800" dirty="0" err="1"/>
              <a:t>Xynomavro</a:t>
            </a:r>
            <a:r>
              <a:rPr lang="en-US" sz="1800" dirty="0"/>
              <a:t> is regarded as the most unwieldy of the major Greek cultivars. Temperamental and unforgiving, its wines are greatly affected by weather, so that vintage often means more in regard to quality of </a:t>
            </a:r>
            <a:r>
              <a:rPr lang="en-US" sz="1800" dirty="0" err="1"/>
              <a:t>Xynomavro</a:t>
            </a:r>
            <a:r>
              <a:rPr lang="en-US" sz="1800" dirty="0"/>
              <a:t> than to most other Greek wines.</a:t>
            </a:r>
            <a:endParaRPr lang="el-GR" sz="1800" dirty="0"/>
          </a:p>
        </p:txBody>
      </p:sp>
      <p:pic>
        <p:nvPicPr>
          <p:cNvPr id="5" name="Θέση περιεχομένου 4">
            <a:extLst>
              <a:ext uri="{FF2B5EF4-FFF2-40B4-BE49-F238E27FC236}">
                <a16:creationId xmlns:a16="http://schemas.microsoft.com/office/drawing/2014/main" xmlns="" id="{58E690B9-15A1-4ADC-B08E-8323B6F4A88E}"/>
              </a:ext>
            </a:extLst>
          </p:cNvPr>
          <p:cNvPicPr>
            <a:picLocks noGrp="1" noChangeAspect="1"/>
          </p:cNvPicPr>
          <p:nvPr>
            <p:ph sz="half" idx="2"/>
          </p:nvPr>
        </p:nvPicPr>
        <p:blipFill>
          <a:blip r:embed="rId2"/>
          <a:stretch>
            <a:fillRect/>
          </a:stretch>
        </p:blipFill>
        <p:spPr>
          <a:xfrm>
            <a:off x="6197600" y="1509204"/>
            <a:ext cx="5384800" cy="4373277"/>
          </a:xfrm>
          <a:prstGeom prst="rect">
            <a:avLst/>
          </a:prstGeom>
        </p:spPr>
      </p:pic>
    </p:spTree>
    <p:extLst>
      <p:ext uri="{BB962C8B-B14F-4D97-AF65-F5344CB8AC3E}">
        <p14:creationId xmlns:p14="http://schemas.microsoft.com/office/powerpoint/2010/main" xmlns="" val="3422031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A1A958F-FCD0-4117-A224-DEF3D528C49B}"/>
              </a:ext>
            </a:extLst>
          </p:cNvPr>
          <p:cNvSpPr>
            <a:spLocks noGrp="1"/>
          </p:cNvSpPr>
          <p:nvPr>
            <p:ph type="title"/>
          </p:nvPr>
        </p:nvSpPr>
        <p:spPr>
          <a:xfrm>
            <a:off x="609600" y="274638"/>
            <a:ext cx="10972800" cy="457198"/>
          </a:xfrm>
        </p:spPr>
        <p:txBody>
          <a:bodyPr/>
          <a:lstStyle/>
          <a:p>
            <a:r>
              <a:rPr lang="en-US" sz="1600" dirty="0"/>
              <a:t>Table 1: Grape Production and Utilization, 2016 – 2018</a:t>
            </a:r>
            <a:endParaRPr lang="el-GR" sz="1600" dirty="0"/>
          </a:p>
        </p:txBody>
      </p:sp>
      <p:pic>
        <p:nvPicPr>
          <p:cNvPr id="10" name="Θέση περιεχομένου 9">
            <a:extLst>
              <a:ext uri="{FF2B5EF4-FFF2-40B4-BE49-F238E27FC236}">
                <a16:creationId xmlns:a16="http://schemas.microsoft.com/office/drawing/2014/main" xmlns="" id="{4BF2ADEA-53EF-47B6-9BE6-73A86FD4ABAE}"/>
              </a:ext>
            </a:extLst>
          </p:cNvPr>
          <p:cNvPicPr>
            <a:picLocks noGrp="1" noChangeAspect="1"/>
          </p:cNvPicPr>
          <p:nvPr>
            <p:ph idx="1"/>
          </p:nvPr>
        </p:nvPicPr>
        <p:blipFill>
          <a:blip r:embed="rId2"/>
          <a:stretch>
            <a:fillRect/>
          </a:stretch>
        </p:blipFill>
        <p:spPr>
          <a:xfrm>
            <a:off x="1988598" y="976544"/>
            <a:ext cx="8282866" cy="5149619"/>
          </a:xfrm>
          <a:prstGeom prst="rect">
            <a:avLst/>
          </a:prstGeom>
        </p:spPr>
      </p:pic>
    </p:spTree>
    <p:extLst>
      <p:ext uri="{BB962C8B-B14F-4D97-AF65-F5344CB8AC3E}">
        <p14:creationId xmlns:p14="http://schemas.microsoft.com/office/powerpoint/2010/main" xmlns="" val="1868565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1DFCD97-0024-4DFA-82BD-21482E9EF891}"/>
              </a:ext>
            </a:extLst>
          </p:cNvPr>
          <p:cNvSpPr>
            <a:spLocks noGrp="1"/>
          </p:cNvSpPr>
          <p:nvPr>
            <p:ph type="title"/>
          </p:nvPr>
        </p:nvSpPr>
        <p:spPr>
          <a:xfrm>
            <a:off x="609600" y="274638"/>
            <a:ext cx="10972800" cy="457198"/>
          </a:xfrm>
        </p:spPr>
        <p:txBody>
          <a:bodyPr/>
          <a:lstStyle/>
          <a:p>
            <a:r>
              <a:rPr lang="en-US" sz="1800" b="1" dirty="0" err="1"/>
              <a:t>Aghiorghitiko</a:t>
            </a:r>
            <a:endParaRPr lang="el-GR" sz="1800" b="1" dirty="0"/>
          </a:p>
        </p:txBody>
      </p:sp>
      <p:sp>
        <p:nvSpPr>
          <p:cNvPr id="3" name="Θέση περιεχομένου 2">
            <a:extLst>
              <a:ext uri="{FF2B5EF4-FFF2-40B4-BE49-F238E27FC236}">
                <a16:creationId xmlns:a16="http://schemas.microsoft.com/office/drawing/2014/main" xmlns="" id="{9026A68C-8FF2-4A3F-B2E7-DB9C7E74048D}"/>
              </a:ext>
            </a:extLst>
          </p:cNvPr>
          <p:cNvSpPr>
            <a:spLocks noGrp="1"/>
          </p:cNvSpPr>
          <p:nvPr>
            <p:ph sz="half" idx="1"/>
          </p:nvPr>
        </p:nvSpPr>
        <p:spPr>
          <a:xfrm>
            <a:off x="609600" y="731837"/>
            <a:ext cx="5384800" cy="5394328"/>
          </a:xfrm>
        </p:spPr>
        <p:txBody>
          <a:bodyPr/>
          <a:lstStyle/>
          <a:p>
            <a:pPr marL="0" indent="0" algn="just">
              <a:buNone/>
            </a:pPr>
            <a:r>
              <a:rPr lang="en-US" sz="1800" dirty="0"/>
              <a:t>One of the most noble of the Greek red grapes, </a:t>
            </a:r>
            <a:r>
              <a:rPr lang="en-US" sz="1800" dirty="0" err="1"/>
              <a:t>Aghiorghitiko</a:t>
            </a:r>
            <a:r>
              <a:rPr lang="en-US" sz="1800" dirty="0"/>
              <a:t> (meaning </a:t>
            </a:r>
            <a:r>
              <a:rPr lang="en-US" sz="1800" dirty="0" err="1"/>
              <a:t>St.George's</a:t>
            </a:r>
            <a:r>
              <a:rPr lang="en-US" sz="1800" dirty="0"/>
              <a:t>) is grown mainly in the AOC region Nemea in Peloponnese. It produces wines that stand out for their deep red color and remarkable aromatic complexity. </a:t>
            </a:r>
            <a:r>
              <a:rPr lang="en-US" sz="1800" dirty="0" err="1"/>
              <a:t>Aghiorghitiko’s</a:t>
            </a:r>
            <a:r>
              <a:rPr lang="en-US" sz="1800" dirty="0"/>
              <a:t> soft tannins, in combination with its balanced acidity lead to the production of many different styles of wine, ranging from fresh aromatic reds to extraordinary aged reds. It also produces pleasant aromatic rosé wines.</a:t>
            </a:r>
            <a:endParaRPr lang="el-GR" sz="1800" dirty="0"/>
          </a:p>
        </p:txBody>
      </p:sp>
      <p:pic>
        <p:nvPicPr>
          <p:cNvPr id="5" name="Θέση περιεχομένου 4">
            <a:extLst>
              <a:ext uri="{FF2B5EF4-FFF2-40B4-BE49-F238E27FC236}">
                <a16:creationId xmlns:a16="http://schemas.microsoft.com/office/drawing/2014/main" xmlns="" id="{747B4261-FD39-4501-BDE2-E6651D2C5C9A}"/>
              </a:ext>
            </a:extLst>
          </p:cNvPr>
          <p:cNvPicPr>
            <a:picLocks noGrp="1" noChangeAspect="1"/>
          </p:cNvPicPr>
          <p:nvPr>
            <p:ph sz="half" idx="2"/>
          </p:nvPr>
        </p:nvPicPr>
        <p:blipFill>
          <a:blip r:embed="rId2"/>
          <a:stretch>
            <a:fillRect/>
          </a:stretch>
        </p:blipFill>
        <p:spPr>
          <a:xfrm>
            <a:off x="6516210" y="1917577"/>
            <a:ext cx="5066190" cy="3533312"/>
          </a:xfrm>
          <a:prstGeom prst="rect">
            <a:avLst/>
          </a:prstGeom>
        </p:spPr>
      </p:pic>
    </p:spTree>
    <p:extLst>
      <p:ext uri="{BB962C8B-B14F-4D97-AF65-F5344CB8AC3E}">
        <p14:creationId xmlns:p14="http://schemas.microsoft.com/office/powerpoint/2010/main" xmlns="" val="858569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05E22A6-4469-4C8B-86A0-39C9E1E23E14}"/>
              </a:ext>
            </a:extLst>
          </p:cNvPr>
          <p:cNvSpPr>
            <a:spLocks noGrp="1"/>
          </p:cNvSpPr>
          <p:nvPr>
            <p:ph type="title"/>
          </p:nvPr>
        </p:nvSpPr>
        <p:spPr>
          <a:xfrm>
            <a:off x="609600" y="274638"/>
            <a:ext cx="10972800" cy="457198"/>
          </a:xfrm>
        </p:spPr>
        <p:txBody>
          <a:bodyPr/>
          <a:lstStyle/>
          <a:p>
            <a:r>
              <a:rPr lang="en-US" sz="1800" b="1" dirty="0" err="1"/>
              <a:t>Krassato</a:t>
            </a:r>
            <a:endParaRPr lang="el-GR" sz="1800" b="1" dirty="0"/>
          </a:p>
        </p:txBody>
      </p:sp>
      <p:sp>
        <p:nvSpPr>
          <p:cNvPr id="3" name="Θέση περιεχομένου 2">
            <a:extLst>
              <a:ext uri="{FF2B5EF4-FFF2-40B4-BE49-F238E27FC236}">
                <a16:creationId xmlns:a16="http://schemas.microsoft.com/office/drawing/2014/main" xmlns="" id="{9FC159F0-AF34-41E8-A8C9-5D789AF8845B}"/>
              </a:ext>
            </a:extLst>
          </p:cNvPr>
          <p:cNvSpPr>
            <a:spLocks noGrp="1"/>
          </p:cNvSpPr>
          <p:nvPr>
            <p:ph sz="half" idx="1"/>
          </p:nvPr>
        </p:nvSpPr>
        <p:spPr>
          <a:xfrm>
            <a:off x="609600" y="731837"/>
            <a:ext cx="5384800" cy="5394328"/>
          </a:xfrm>
        </p:spPr>
        <p:txBody>
          <a:bodyPr/>
          <a:lstStyle/>
          <a:p>
            <a:pPr marL="0" indent="0" algn="just">
              <a:buNone/>
            </a:pPr>
            <a:r>
              <a:rPr lang="en-US" sz="1600" dirty="0"/>
              <a:t>A red Thessalian variety mainly grown in the region of</a:t>
            </a:r>
          </a:p>
          <a:p>
            <a:pPr marL="0" indent="0" algn="just">
              <a:buNone/>
            </a:pPr>
            <a:r>
              <a:rPr lang="en-US" sz="1600" dirty="0" err="1"/>
              <a:t>Rapsani</a:t>
            </a:r>
            <a:r>
              <a:rPr lang="en-US" sz="1600" dirty="0"/>
              <a:t>. It ripens in late September. </a:t>
            </a:r>
            <a:r>
              <a:rPr lang="en-US" sz="1600" dirty="0" err="1"/>
              <a:t>Krassato</a:t>
            </a:r>
            <a:r>
              <a:rPr lang="en-US" sz="1600" dirty="0"/>
              <a:t> yields high-alcohol wines of medium acidity and chromatic intensity that are rich in tannins and age quickly. It is blended with </a:t>
            </a:r>
            <a:r>
              <a:rPr lang="en-US" sz="1600" dirty="0" err="1"/>
              <a:t>Stavroto</a:t>
            </a:r>
            <a:r>
              <a:rPr lang="en-US" sz="1600" dirty="0"/>
              <a:t> and Xinomavro varieties to produce the dry red VQPRD V.Q.P.R.D. "</a:t>
            </a:r>
            <a:r>
              <a:rPr lang="en-US" sz="1600" dirty="0" err="1"/>
              <a:t>Rapsani</a:t>
            </a:r>
            <a:r>
              <a:rPr lang="en-US" sz="1600" dirty="0"/>
              <a:t>".</a:t>
            </a:r>
            <a:endParaRPr lang="el-GR" sz="1600" dirty="0"/>
          </a:p>
        </p:txBody>
      </p:sp>
      <p:pic>
        <p:nvPicPr>
          <p:cNvPr id="5" name="Θέση περιεχομένου 4">
            <a:extLst>
              <a:ext uri="{FF2B5EF4-FFF2-40B4-BE49-F238E27FC236}">
                <a16:creationId xmlns:a16="http://schemas.microsoft.com/office/drawing/2014/main" xmlns="" id="{8F13BA3B-746F-4C48-A4A8-F6780F07057C}"/>
              </a:ext>
            </a:extLst>
          </p:cNvPr>
          <p:cNvPicPr>
            <a:picLocks noGrp="1" noChangeAspect="1"/>
          </p:cNvPicPr>
          <p:nvPr>
            <p:ph sz="half" idx="2"/>
          </p:nvPr>
        </p:nvPicPr>
        <p:blipFill>
          <a:blip r:embed="rId2"/>
          <a:stretch>
            <a:fillRect/>
          </a:stretch>
        </p:blipFill>
        <p:spPr>
          <a:xfrm>
            <a:off x="6197600" y="807868"/>
            <a:ext cx="5384800" cy="5114207"/>
          </a:xfrm>
          <a:prstGeom prst="rect">
            <a:avLst/>
          </a:prstGeom>
        </p:spPr>
      </p:pic>
    </p:spTree>
    <p:extLst>
      <p:ext uri="{BB962C8B-B14F-4D97-AF65-F5344CB8AC3E}">
        <p14:creationId xmlns:p14="http://schemas.microsoft.com/office/powerpoint/2010/main" xmlns="" val="1095554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A6F39A9-55A3-45E1-9E92-5530E9E23469}"/>
              </a:ext>
            </a:extLst>
          </p:cNvPr>
          <p:cNvSpPr>
            <a:spLocks noGrp="1"/>
          </p:cNvSpPr>
          <p:nvPr>
            <p:ph type="title"/>
          </p:nvPr>
        </p:nvSpPr>
        <p:spPr>
          <a:xfrm>
            <a:off x="609600" y="274638"/>
            <a:ext cx="10972800" cy="524352"/>
          </a:xfrm>
        </p:spPr>
        <p:txBody>
          <a:bodyPr/>
          <a:lstStyle/>
          <a:p>
            <a:r>
              <a:rPr lang="en-US" sz="1800" b="1" dirty="0" err="1"/>
              <a:t>Moschomavro</a:t>
            </a:r>
            <a:endParaRPr lang="el-GR" sz="1800" b="1" dirty="0"/>
          </a:p>
        </p:txBody>
      </p:sp>
      <p:sp>
        <p:nvSpPr>
          <p:cNvPr id="3" name="Θέση περιεχομένου 2">
            <a:extLst>
              <a:ext uri="{FF2B5EF4-FFF2-40B4-BE49-F238E27FC236}">
                <a16:creationId xmlns:a16="http://schemas.microsoft.com/office/drawing/2014/main" xmlns="" id="{332FED2C-5FBE-464B-9075-31D60C06D1D9}"/>
              </a:ext>
            </a:extLst>
          </p:cNvPr>
          <p:cNvSpPr>
            <a:spLocks noGrp="1"/>
          </p:cNvSpPr>
          <p:nvPr>
            <p:ph sz="half" idx="1"/>
          </p:nvPr>
        </p:nvSpPr>
        <p:spPr>
          <a:xfrm>
            <a:off x="609600" y="798991"/>
            <a:ext cx="5384800" cy="5327174"/>
          </a:xfrm>
        </p:spPr>
        <p:txBody>
          <a:bodyPr/>
          <a:lstStyle/>
          <a:p>
            <a:pPr marL="0" indent="0" algn="just">
              <a:buNone/>
            </a:pPr>
            <a:r>
              <a:rPr lang="en-US" sz="1600" dirty="0"/>
              <a:t>A red variety grown over a small area in Western Macedonia (</a:t>
            </a:r>
            <a:r>
              <a:rPr lang="en-US" sz="1600" dirty="0" err="1"/>
              <a:t>Grevena</a:t>
            </a:r>
            <a:r>
              <a:rPr lang="en-US" sz="1600" dirty="0"/>
              <a:t>, </a:t>
            </a:r>
            <a:r>
              <a:rPr lang="en-US" sz="1600" dirty="0" err="1"/>
              <a:t>Kozani</a:t>
            </a:r>
            <a:r>
              <a:rPr lang="en-US" sz="1600" dirty="0"/>
              <a:t>) and sporadically in Thessaly (</a:t>
            </a:r>
            <a:r>
              <a:rPr lang="en-US" sz="1600" dirty="0" err="1"/>
              <a:t>Karditsa</a:t>
            </a:r>
            <a:r>
              <a:rPr lang="en-US" sz="1600" dirty="0"/>
              <a:t>, Trikala).</a:t>
            </a:r>
          </a:p>
          <a:p>
            <a:pPr marL="0" indent="0" algn="just">
              <a:buNone/>
            </a:pPr>
            <a:r>
              <a:rPr lang="en-US" sz="1600" dirty="0"/>
              <a:t>It is a vigorous, robust, fertile, productive variety susceptible to botrytis and acid rot and relatively resistant to periods of drought. It ripens after mid September.</a:t>
            </a:r>
          </a:p>
          <a:p>
            <a:pPr marL="0" indent="0" algn="just">
              <a:buNone/>
            </a:pPr>
            <a:r>
              <a:rPr lang="en-US" sz="1600" dirty="0" err="1"/>
              <a:t>Moschomavro</a:t>
            </a:r>
            <a:r>
              <a:rPr lang="en-US" sz="1600" dirty="0"/>
              <a:t> yields high-alcohol, balanced-acidity wines that are mildly aromatic and have a medium </a:t>
            </a:r>
            <a:r>
              <a:rPr lang="en-US" sz="1600" dirty="0" err="1"/>
              <a:t>colour</a:t>
            </a:r>
            <a:r>
              <a:rPr lang="en-US" sz="1600" dirty="0"/>
              <a:t>.</a:t>
            </a:r>
          </a:p>
          <a:p>
            <a:pPr marL="0" indent="0" algn="just">
              <a:buNone/>
            </a:pPr>
            <a:r>
              <a:rPr lang="en-US" sz="1600" dirty="0"/>
              <a:t>It is used in making the Vin de Pays of </a:t>
            </a:r>
            <a:r>
              <a:rPr lang="en-US" sz="1600" dirty="0" err="1"/>
              <a:t>Grevena</a:t>
            </a:r>
            <a:r>
              <a:rPr lang="en-US" sz="1600" dirty="0"/>
              <a:t>.</a:t>
            </a:r>
            <a:endParaRPr lang="el-GR" sz="1600" dirty="0"/>
          </a:p>
        </p:txBody>
      </p:sp>
      <p:pic>
        <p:nvPicPr>
          <p:cNvPr id="5" name="Θέση περιεχομένου 4">
            <a:extLst>
              <a:ext uri="{FF2B5EF4-FFF2-40B4-BE49-F238E27FC236}">
                <a16:creationId xmlns:a16="http://schemas.microsoft.com/office/drawing/2014/main" xmlns="" id="{90C3E205-5E71-4374-A954-2E5EA0766F4B}"/>
              </a:ext>
            </a:extLst>
          </p:cNvPr>
          <p:cNvPicPr>
            <a:picLocks noGrp="1" noChangeAspect="1"/>
          </p:cNvPicPr>
          <p:nvPr>
            <p:ph sz="half" idx="2"/>
          </p:nvPr>
        </p:nvPicPr>
        <p:blipFill>
          <a:blip r:embed="rId2"/>
          <a:stretch>
            <a:fillRect/>
          </a:stretch>
        </p:blipFill>
        <p:spPr>
          <a:xfrm>
            <a:off x="6622742" y="1571348"/>
            <a:ext cx="4154749" cy="4003829"/>
          </a:xfrm>
          <a:prstGeom prst="rect">
            <a:avLst/>
          </a:prstGeom>
        </p:spPr>
      </p:pic>
    </p:spTree>
    <p:extLst>
      <p:ext uri="{BB962C8B-B14F-4D97-AF65-F5344CB8AC3E}">
        <p14:creationId xmlns:p14="http://schemas.microsoft.com/office/powerpoint/2010/main" xmlns="" val="379659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C877D4A-E854-4843-AD44-C937FE42F5C6}"/>
              </a:ext>
            </a:extLst>
          </p:cNvPr>
          <p:cNvSpPr>
            <a:spLocks noGrp="1"/>
          </p:cNvSpPr>
          <p:nvPr>
            <p:ph type="title"/>
          </p:nvPr>
        </p:nvSpPr>
        <p:spPr>
          <a:xfrm>
            <a:off x="609600" y="274638"/>
            <a:ext cx="10972800" cy="559863"/>
          </a:xfrm>
        </p:spPr>
        <p:txBody>
          <a:bodyPr/>
          <a:lstStyle/>
          <a:p>
            <a:r>
              <a:rPr lang="en-US" sz="1800" b="1" dirty="0" err="1"/>
              <a:t>Stavroto</a:t>
            </a:r>
            <a:endParaRPr lang="el-GR" sz="1800" b="1" dirty="0"/>
          </a:p>
        </p:txBody>
      </p:sp>
      <p:sp>
        <p:nvSpPr>
          <p:cNvPr id="3" name="Θέση περιεχομένου 2">
            <a:extLst>
              <a:ext uri="{FF2B5EF4-FFF2-40B4-BE49-F238E27FC236}">
                <a16:creationId xmlns:a16="http://schemas.microsoft.com/office/drawing/2014/main" xmlns="" id="{9630105B-847E-4B69-B1BA-70A1803E30E0}"/>
              </a:ext>
            </a:extLst>
          </p:cNvPr>
          <p:cNvSpPr>
            <a:spLocks noGrp="1"/>
          </p:cNvSpPr>
          <p:nvPr>
            <p:ph sz="half" idx="1"/>
          </p:nvPr>
        </p:nvSpPr>
        <p:spPr>
          <a:xfrm>
            <a:off x="609600" y="834501"/>
            <a:ext cx="5384800" cy="5291663"/>
          </a:xfrm>
        </p:spPr>
        <p:txBody>
          <a:bodyPr/>
          <a:lstStyle/>
          <a:p>
            <a:pPr marL="0" indent="0" algn="just">
              <a:buNone/>
            </a:pPr>
            <a:r>
              <a:rPr lang="en-US" sz="1600" dirty="0"/>
              <a:t>A red variety grown in the prefecture of Larissa, mainly at </a:t>
            </a:r>
            <a:r>
              <a:rPr lang="en-US" sz="1600" dirty="0" err="1"/>
              <a:t>Ambelakia</a:t>
            </a:r>
            <a:r>
              <a:rPr lang="en-US" sz="1600" dirty="0"/>
              <a:t> and </a:t>
            </a:r>
            <a:r>
              <a:rPr lang="en-US" sz="1600" dirty="0" err="1"/>
              <a:t>Rapsani</a:t>
            </a:r>
            <a:r>
              <a:rPr lang="en-US" sz="1600" dirty="0"/>
              <a:t> and sporadically at </a:t>
            </a:r>
            <a:r>
              <a:rPr lang="en-US" sz="1600" dirty="0" err="1"/>
              <a:t>Trikomo</a:t>
            </a:r>
            <a:r>
              <a:rPr lang="en-US" sz="1600" dirty="0"/>
              <a:t>, </a:t>
            </a:r>
            <a:r>
              <a:rPr lang="en-US" sz="1600" dirty="0" err="1"/>
              <a:t>Grevena</a:t>
            </a:r>
            <a:r>
              <a:rPr lang="en-US" sz="1600" dirty="0"/>
              <a:t>, and in the prefectures of </a:t>
            </a:r>
            <a:r>
              <a:rPr lang="en-US" sz="1600" dirty="0" err="1"/>
              <a:t>Kozani</a:t>
            </a:r>
            <a:r>
              <a:rPr lang="en-US" sz="1600" dirty="0"/>
              <a:t> and Magnesia.</a:t>
            </a:r>
          </a:p>
          <a:p>
            <a:pPr marL="0" indent="0" algn="just">
              <a:buNone/>
            </a:pPr>
            <a:r>
              <a:rPr lang="en-US" sz="1600" dirty="0"/>
              <a:t>It ripens in late September to early October.</a:t>
            </a:r>
          </a:p>
          <a:p>
            <a:pPr marL="0" indent="0" algn="just">
              <a:buNone/>
            </a:pPr>
            <a:r>
              <a:rPr lang="en-US" sz="1600" dirty="0" err="1"/>
              <a:t>Stavroto</a:t>
            </a:r>
            <a:r>
              <a:rPr lang="en-US" sz="1600" dirty="0"/>
              <a:t> yields wines of average alcoholic strength and</a:t>
            </a:r>
          </a:p>
          <a:p>
            <a:pPr marL="0" indent="0" algn="just">
              <a:buNone/>
            </a:pPr>
            <a:r>
              <a:rPr lang="en-US" sz="1600" dirty="0"/>
              <a:t>acidity, medium </a:t>
            </a:r>
            <a:r>
              <a:rPr lang="en-US" sz="1600" dirty="0" err="1"/>
              <a:t>colour</a:t>
            </a:r>
            <a:r>
              <a:rPr lang="en-US" sz="1600" dirty="0"/>
              <a:t> and enough tannins, which do not age well. It is blended with </a:t>
            </a:r>
            <a:r>
              <a:rPr lang="en-US" sz="1600" dirty="0" err="1"/>
              <a:t>Krassato</a:t>
            </a:r>
            <a:r>
              <a:rPr lang="en-US" sz="1600" dirty="0"/>
              <a:t> and Xinomavro to produce the dry red V.Q.P.R.D. "</a:t>
            </a:r>
            <a:r>
              <a:rPr lang="en-US" sz="1600" dirty="0" err="1"/>
              <a:t>Rapsani</a:t>
            </a:r>
            <a:r>
              <a:rPr lang="en-US" sz="1600" dirty="0"/>
              <a:t>".</a:t>
            </a:r>
            <a:endParaRPr lang="el-GR" sz="1600" dirty="0"/>
          </a:p>
        </p:txBody>
      </p:sp>
      <p:pic>
        <p:nvPicPr>
          <p:cNvPr id="5" name="Θέση περιεχομένου 4">
            <a:extLst>
              <a:ext uri="{FF2B5EF4-FFF2-40B4-BE49-F238E27FC236}">
                <a16:creationId xmlns:a16="http://schemas.microsoft.com/office/drawing/2014/main" xmlns="" id="{ED696FEC-3004-4213-BDBD-37DA079F3A2D}"/>
              </a:ext>
            </a:extLst>
          </p:cNvPr>
          <p:cNvPicPr>
            <a:picLocks noGrp="1" noChangeAspect="1"/>
          </p:cNvPicPr>
          <p:nvPr>
            <p:ph sz="half" idx="2"/>
          </p:nvPr>
        </p:nvPicPr>
        <p:blipFill>
          <a:blip r:embed="rId2"/>
          <a:stretch>
            <a:fillRect/>
          </a:stretch>
        </p:blipFill>
        <p:spPr>
          <a:xfrm>
            <a:off x="6197600" y="1003177"/>
            <a:ext cx="5384800" cy="4918898"/>
          </a:xfrm>
          <a:prstGeom prst="rect">
            <a:avLst/>
          </a:prstGeom>
        </p:spPr>
      </p:pic>
    </p:spTree>
    <p:extLst>
      <p:ext uri="{BB962C8B-B14F-4D97-AF65-F5344CB8AC3E}">
        <p14:creationId xmlns:p14="http://schemas.microsoft.com/office/powerpoint/2010/main" xmlns="" val="2347251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C12E062-9CBF-40B3-8E33-EBB781D8A1A8}"/>
              </a:ext>
            </a:extLst>
          </p:cNvPr>
          <p:cNvSpPr>
            <a:spLocks noGrp="1"/>
          </p:cNvSpPr>
          <p:nvPr>
            <p:ph type="title"/>
          </p:nvPr>
        </p:nvSpPr>
        <p:spPr>
          <a:xfrm>
            <a:off x="609600" y="274638"/>
            <a:ext cx="10972800" cy="457198"/>
          </a:xfrm>
        </p:spPr>
        <p:txBody>
          <a:bodyPr/>
          <a:lstStyle/>
          <a:p>
            <a:r>
              <a:rPr lang="en-US" sz="1600" b="1" dirty="0" err="1"/>
              <a:t>Limnio</a:t>
            </a:r>
            <a:r>
              <a:rPr lang="en-US" sz="1600" b="1" dirty="0"/>
              <a:t> or </a:t>
            </a:r>
            <a:r>
              <a:rPr lang="en-US" sz="1600" b="1" dirty="0" err="1"/>
              <a:t>Kalambaki</a:t>
            </a:r>
            <a:endParaRPr lang="el-GR" sz="1600" b="1" dirty="0"/>
          </a:p>
        </p:txBody>
      </p:sp>
      <p:sp>
        <p:nvSpPr>
          <p:cNvPr id="3" name="Θέση περιεχομένου 2">
            <a:extLst>
              <a:ext uri="{FF2B5EF4-FFF2-40B4-BE49-F238E27FC236}">
                <a16:creationId xmlns:a16="http://schemas.microsoft.com/office/drawing/2014/main" xmlns="" id="{60D04DEB-032A-42DE-9C4F-DA85E1FB6C35}"/>
              </a:ext>
            </a:extLst>
          </p:cNvPr>
          <p:cNvSpPr>
            <a:spLocks noGrp="1"/>
          </p:cNvSpPr>
          <p:nvPr>
            <p:ph sz="half" idx="1"/>
          </p:nvPr>
        </p:nvSpPr>
        <p:spPr>
          <a:xfrm>
            <a:off x="609600" y="731837"/>
            <a:ext cx="5384800" cy="5394328"/>
          </a:xfrm>
        </p:spPr>
        <p:txBody>
          <a:bodyPr/>
          <a:lstStyle/>
          <a:p>
            <a:pPr marL="0" indent="0" algn="just">
              <a:buNone/>
            </a:pPr>
            <a:r>
              <a:rPr lang="en-US" sz="1800" dirty="0" err="1"/>
              <a:t>Limnio</a:t>
            </a:r>
            <a:r>
              <a:rPr lang="en-US" sz="1800" dirty="0"/>
              <a:t> is universally believed to be the ancient variety </a:t>
            </a:r>
            <a:r>
              <a:rPr lang="en-US" sz="1800" dirty="0" err="1"/>
              <a:t>Limnia</a:t>
            </a:r>
            <a:r>
              <a:rPr lang="en-US" sz="1800" dirty="0"/>
              <a:t>, mentioned by both </a:t>
            </a:r>
            <a:r>
              <a:rPr lang="en-US" sz="1800" dirty="0" err="1"/>
              <a:t>Polydeuctes</a:t>
            </a:r>
            <a:r>
              <a:rPr lang="en-US" sz="1800" dirty="0"/>
              <a:t> and</a:t>
            </a:r>
          </a:p>
          <a:p>
            <a:pPr marL="0" indent="0" algn="just">
              <a:buNone/>
            </a:pPr>
            <a:r>
              <a:rPr lang="en-US" sz="1800" dirty="0" err="1"/>
              <a:t>Hesiodos</a:t>
            </a:r>
            <a:r>
              <a:rPr lang="en-US" sz="1800" dirty="0"/>
              <a:t>. The name denotes its origin on Limnos, one of the Aegean Islands. On Limnos itself, the grape diminished in importance with the rise in dominance of </a:t>
            </a:r>
            <a:r>
              <a:rPr lang="en-US" sz="1800" dirty="0" err="1"/>
              <a:t>Moschato</a:t>
            </a:r>
            <a:r>
              <a:rPr lang="en-US" sz="1800" dirty="0"/>
              <a:t> </a:t>
            </a:r>
            <a:r>
              <a:rPr lang="en-US" sz="1800" dirty="0" err="1"/>
              <a:t>Alexandreias</a:t>
            </a:r>
            <a:r>
              <a:rPr lang="en-US" sz="1800" dirty="0"/>
              <a:t>, the only cultivar on the island to achieve appellation status.</a:t>
            </a:r>
          </a:p>
          <a:p>
            <a:pPr marL="0" indent="0" algn="just">
              <a:buNone/>
            </a:pPr>
            <a:r>
              <a:rPr lang="en-US" sz="1800" dirty="0" err="1"/>
              <a:t>Limnio</a:t>
            </a:r>
            <a:r>
              <a:rPr lang="en-US" sz="1800" dirty="0"/>
              <a:t> vines are hardy and late-ripening, producing</a:t>
            </a:r>
          </a:p>
          <a:p>
            <a:pPr marL="0" indent="0" algn="just">
              <a:buNone/>
            </a:pPr>
            <a:r>
              <a:rPr lang="en-US" sz="1800" dirty="0"/>
              <a:t>herbaceous wines of considerable body (alcohol) and extraction.</a:t>
            </a:r>
            <a:endParaRPr lang="el-GR" sz="1800" dirty="0"/>
          </a:p>
        </p:txBody>
      </p:sp>
      <p:pic>
        <p:nvPicPr>
          <p:cNvPr id="5" name="Θέση περιεχομένου 4">
            <a:extLst>
              <a:ext uri="{FF2B5EF4-FFF2-40B4-BE49-F238E27FC236}">
                <a16:creationId xmlns:a16="http://schemas.microsoft.com/office/drawing/2014/main" xmlns="" id="{418D2DF9-CAF5-4EB4-9520-874EE641A454}"/>
              </a:ext>
            </a:extLst>
          </p:cNvPr>
          <p:cNvPicPr>
            <a:picLocks noGrp="1" noChangeAspect="1"/>
          </p:cNvPicPr>
          <p:nvPr>
            <p:ph sz="half" idx="2"/>
          </p:nvPr>
        </p:nvPicPr>
        <p:blipFill>
          <a:blip r:embed="rId2"/>
          <a:stretch>
            <a:fillRect/>
          </a:stretch>
        </p:blipFill>
        <p:spPr>
          <a:xfrm>
            <a:off x="7013359" y="1455937"/>
            <a:ext cx="3977196" cy="4003829"/>
          </a:xfrm>
          <a:prstGeom prst="rect">
            <a:avLst/>
          </a:prstGeom>
        </p:spPr>
      </p:pic>
    </p:spTree>
    <p:extLst>
      <p:ext uri="{BB962C8B-B14F-4D97-AF65-F5344CB8AC3E}">
        <p14:creationId xmlns:p14="http://schemas.microsoft.com/office/powerpoint/2010/main" xmlns="" val="3574086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346EE4A-2C05-4D0D-B9ED-1DA4656328B6}"/>
              </a:ext>
            </a:extLst>
          </p:cNvPr>
          <p:cNvSpPr>
            <a:spLocks noGrp="1"/>
          </p:cNvSpPr>
          <p:nvPr>
            <p:ph type="title"/>
          </p:nvPr>
        </p:nvSpPr>
        <p:spPr>
          <a:xfrm>
            <a:off x="609600" y="274638"/>
            <a:ext cx="10972800" cy="524352"/>
          </a:xfrm>
        </p:spPr>
        <p:txBody>
          <a:bodyPr/>
          <a:lstStyle/>
          <a:p>
            <a:r>
              <a:rPr lang="en-US" sz="1800" b="1" dirty="0" err="1"/>
              <a:t>Negoska</a:t>
            </a:r>
            <a:endParaRPr lang="el-GR" sz="1800" b="1" dirty="0"/>
          </a:p>
        </p:txBody>
      </p:sp>
      <p:sp>
        <p:nvSpPr>
          <p:cNvPr id="3" name="Θέση περιεχομένου 2">
            <a:extLst>
              <a:ext uri="{FF2B5EF4-FFF2-40B4-BE49-F238E27FC236}">
                <a16:creationId xmlns:a16="http://schemas.microsoft.com/office/drawing/2014/main" xmlns="" id="{1CED66C1-B847-443F-93AA-9116098DEC93}"/>
              </a:ext>
            </a:extLst>
          </p:cNvPr>
          <p:cNvSpPr>
            <a:spLocks noGrp="1"/>
          </p:cNvSpPr>
          <p:nvPr>
            <p:ph sz="half" idx="1"/>
          </p:nvPr>
        </p:nvSpPr>
        <p:spPr>
          <a:xfrm>
            <a:off x="609600" y="798991"/>
            <a:ext cx="5384800" cy="5327174"/>
          </a:xfrm>
        </p:spPr>
        <p:txBody>
          <a:bodyPr/>
          <a:lstStyle/>
          <a:p>
            <a:pPr marL="0" indent="0" algn="just">
              <a:buNone/>
            </a:pPr>
            <a:r>
              <a:rPr lang="en-US" sz="1600" dirty="0" err="1"/>
              <a:t>Negoska</a:t>
            </a:r>
            <a:r>
              <a:rPr lang="en-US" sz="1600" dirty="0"/>
              <a:t> (or </a:t>
            </a:r>
            <a:r>
              <a:rPr lang="en-US" sz="1600" dirty="0" err="1"/>
              <a:t>Negotska</a:t>
            </a:r>
            <a:r>
              <a:rPr lang="en-US" sz="1600" dirty="0"/>
              <a:t>), an important variety in Macedonia, derives its name from the Slavic word for </a:t>
            </a:r>
            <a:r>
              <a:rPr lang="en-US" sz="1600" dirty="0" err="1"/>
              <a:t>Naoussa</a:t>
            </a:r>
            <a:r>
              <a:rPr lang="en-US" sz="1600" dirty="0"/>
              <a:t>, </a:t>
            </a:r>
            <a:r>
              <a:rPr lang="en-US" sz="1600" dirty="0" err="1"/>
              <a:t>Negush</a:t>
            </a:r>
            <a:r>
              <a:rPr lang="en-US" sz="1600" dirty="0"/>
              <a:t> and is believed to be a close relative of </a:t>
            </a:r>
            <a:r>
              <a:rPr lang="en-US" sz="1600" dirty="0" err="1"/>
              <a:t>Xynomavro</a:t>
            </a:r>
            <a:r>
              <a:rPr lang="en-US" sz="1600" dirty="0"/>
              <a:t>. </a:t>
            </a:r>
            <a:r>
              <a:rPr lang="en-US" sz="1600" dirty="0" err="1"/>
              <a:t>Negoska</a:t>
            </a:r>
            <a:r>
              <a:rPr lang="en-US" sz="1600" dirty="0"/>
              <a:t> is nevertheless associated at present more with </a:t>
            </a:r>
            <a:r>
              <a:rPr lang="en-US" sz="1600" dirty="0" err="1"/>
              <a:t>Goumenissa</a:t>
            </a:r>
            <a:r>
              <a:rPr lang="en-US" sz="1600" dirty="0"/>
              <a:t>, where its higher sugar content and riper, berry-like fruit are ideal for rounding out</a:t>
            </a:r>
          </a:p>
          <a:p>
            <a:pPr marL="0" indent="0" algn="just">
              <a:buNone/>
            </a:pPr>
            <a:r>
              <a:rPr lang="en-US" sz="1600" dirty="0"/>
              <a:t>the more austere </a:t>
            </a:r>
            <a:r>
              <a:rPr lang="en-US" sz="1600" dirty="0" err="1"/>
              <a:t>Xynomavro</a:t>
            </a:r>
            <a:r>
              <a:rPr lang="en-US" sz="1600" dirty="0"/>
              <a:t> in </a:t>
            </a:r>
            <a:r>
              <a:rPr lang="en-US" sz="1600" dirty="0" err="1"/>
              <a:t>Goumenissa</a:t>
            </a:r>
            <a:r>
              <a:rPr lang="en-US" sz="1600" dirty="0"/>
              <a:t>  OPAP reds. The appellation stipulate an admixture of </a:t>
            </a:r>
            <a:r>
              <a:rPr lang="en-US" sz="1600" dirty="0" err="1"/>
              <a:t>Xynomavro</a:t>
            </a:r>
            <a:r>
              <a:rPr lang="en-US" sz="1600" dirty="0"/>
              <a:t> with a minimum of 20% </a:t>
            </a:r>
            <a:r>
              <a:rPr lang="en-US" sz="1600" dirty="0" err="1"/>
              <a:t>Negoska</a:t>
            </a:r>
            <a:r>
              <a:rPr lang="en-US" sz="1600" dirty="0"/>
              <a:t>.</a:t>
            </a:r>
            <a:endParaRPr lang="el-GR" sz="1600" dirty="0"/>
          </a:p>
        </p:txBody>
      </p:sp>
      <p:pic>
        <p:nvPicPr>
          <p:cNvPr id="5" name="Θέση περιεχομένου 4">
            <a:extLst>
              <a:ext uri="{FF2B5EF4-FFF2-40B4-BE49-F238E27FC236}">
                <a16:creationId xmlns:a16="http://schemas.microsoft.com/office/drawing/2014/main" xmlns="" id="{982BFC23-638F-483F-9830-825AD66E1D61}"/>
              </a:ext>
            </a:extLst>
          </p:cNvPr>
          <p:cNvPicPr>
            <a:picLocks noGrp="1" noChangeAspect="1"/>
          </p:cNvPicPr>
          <p:nvPr>
            <p:ph sz="half" idx="2"/>
          </p:nvPr>
        </p:nvPicPr>
        <p:blipFill>
          <a:blip r:embed="rId2"/>
          <a:stretch>
            <a:fillRect/>
          </a:stretch>
        </p:blipFill>
        <p:spPr>
          <a:xfrm>
            <a:off x="6915705" y="1600201"/>
            <a:ext cx="4785064" cy="3344662"/>
          </a:xfrm>
          <a:prstGeom prst="rect">
            <a:avLst/>
          </a:prstGeom>
        </p:spPr>
      </p:pic>
    </p:spTree>
    <p:extLst>
      <p:ext uri="{BB962C8B-B14F-4D97-AF65-F5344CB8AC3E}">
        <p14:creationId xmlns:p14="http://schemas.microsoft.com/office/powerpoint/2010/main" xmlns="" val="4206465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0CD7B46-3BA1-4DEB-B3DE-19B74A9C6DCF}"/>
              </a:ext>
            </a:extLst>
          </p:cNvPr>
          <p:cNvSpPr>
            <a:spLocks noGrp="1"/>
          </p:cNvSpPr>
          <p:nvPr>
            <p:ph type="title"/>
          </p:nvPr>
        </p:nvSpPr>
        <p:spPr>
          <a:xfrm>
            <a:off x="609600" y="274638"/>
            <a:ext cx="10972800" cy="373432"/>
          </a:xfrm>
        </p:spPr>
        <p:txBody>
          <a:bodyPr/>
          <a:lstStyle/>
          <a:p>
            <a:r>
              <a:rPr lang="en-US" sz="1800" b="1" dirty="0" err="1"/>
              <a:t>Kotsifali</a:t>
            </a:r>
            <a:endParaRPr lang="el-GR" sz="1800" b="1" dirty="0"/>
          </a:p>
        </p:txBody>
      </p:sp>
      <p:sp>
        <p:nvSpPr>
          <p:cNvPr id="3" name="Θέση περιεχομένου 2">
            <a:extLst>
              <a:ext uri="{FF2B5EF4-FFF2-40B4-BE49-F238E27FC236}">
                <a16:creationId xmlns:a16="http://schemas.microsoft.com/office/drawing/2014/main" xmlns="" id="{1A04CBBF-BB10-420E-AC64-BBD8263A0D03}"/>
              </a:ext>
            </a:extLst>
          </p:cNvPr>
          <p:cNvSpPr>
            <a:spLocks noGrp="1"/>
          </p:cNvSpPr>
          <p:nvPr>
            <p:ph sz="half" idx="1"/>
          </p:nvPr>
        </p:nvSpPr>
        <p:spPr>
          <a:xfrm>
            <a:off x="609600" y="648071"/>
            <a:ext cx="5384800" cy="5478094"/>
          </a:xfrm>
        </p:spPr>
        <p:txBody>
          <a:bodyPr/>
          <a:lstStyle/>
          <a:p>
            <a:pPr marL="0" indent="0" algn="just">
              <a:buNone/>
            </a:pPr>
            <a:r>
              <a:rPr lang="en-US" sz="1800" dirty="0"/>
              <a:t>One of the most notable red varieties in Crete, largely cultivated in the prefecture of </a:t>
            </a:r>
            <a:r>
              <a:rPr lang="en-US" sz="1800" dirty="0" err="1"/>
              <a:t>Herakleion</a:t>
            </a:r>
            <a:r>
              <a:rPr lang="en-US" sz="1800" dirty="0"/>
              <a:t>.</a:t>
            </a:r>
          </a:p>
          <a:p>
            <a:pPr marL="0" indent="0" algn="just">
              <a:buNone/>
            </a:pPr>
            <a:r>
              <a:rPr lang="en-US" sz="1800" dirty="0"/>
              <a:t>It ripens in late August to early September.</a:t>
            </a:r>
          </a:p>
          <a:p>
            <a:pPr marL="0" indent="0" algn="just">
              <a:buNone/>
            </a:pPr>
            <a:r>
              <a:rPr lang="en-US" sz="1800" dirty="0"/>
              <a:t>The </a:t>
            </a:r>
            <a:r>
              <a:rPr lang="en-US" sz="1800" dirty="0" err="1"/>
              <a:t>Kotsifali</a:t>
            </a:r>
            <a:r>
              <a:rPr lang="en-US" sz="1800" dirty="0"/>
              <a:t> yields high-alcohol, aromatic wines of low acidity and unstable </a:t>
            </a:r>
            <a:r>
              <a:rPr lang="en-US" sz="1800" dirty="0" err="1"/>
              <a:t>colour</a:t>
            </a:r>
            <a:r>
              <a:rPr lang="en-US" sz="1800" dirty="0"/>
              <a:t>. For this reason it is blended with the </a:t>
            </a:r>
            <a:r>
              <a:rPr lang="en-US" sz="1800" dirty="0" err="1"/>
              <a:t>Mandilaria</a:t>
            </a:r>
            <a:r>
              <a:rPr lang="en-US" sz="1800" dirty="0"/>
              <a:t> variety, which is known for its intense </a:t>
            </a:r>
            <a:r>
              <a:rPr lang="en-US" sz="1800" dirty="0" err="1"/>
              <a:t>colour</a:t>
            </a:r>
            <a:r>
              <a:rPr lang="en-US" sz="1800" dirty="0"/>
              <a:t> and high phenol content, in order to produce the dry red V.Q.P.R.D. "</a:t>
            </a:r>
            <a:r>
              <a:rPr lang="en-US" sz="1800" dirty="0" err="1"/>
              <a:t>Peza</a:t>
            </a:r>
            <a:r>
              <a:rPr lang="en-US" sz="1800" dirty="0"/>
              <a:t>" and "</a:t>
            </a:r>
            <a:r>
              <a:rPr lang="en-US" sz="1800" dirty="0" err="1"/>
              <a:t>Archanes</a:t>
            </a:r>
            <a:r>
              <a:rPr lang="en-US" sz="1800" dirty="0"/>
              <a:t>". </a:t>
            </a:r>
            <a:r>
              <a:rPr lang="en-US" sz="1800" dirty="0" err="1"/>
              <a:t>Kotsifali</a:t>
            </a:r>
            <a:r>
              <a:rPr lang="en-US" sz="1800" dirty="0"/>
              <a:t> is also used in making certain </a:t>
            </a:r>
            <a:r>
              <a:rPr lang="en-US" sz="1800" dirty="0" err="1"/>
              <a:t>Vins</a:t>
            </a:r>
            <a:r>
              <a:rPr lang="en-US" sz="1800" dirty="0"/>
              <a:t> de Pays (</a:t>
            </a:r>
            <a:r>
              <a:rPr lang="en-US" sz="1800" dirty="0" err="1"/>
              <a:t>Kritikos</a:t>
            </a:r>
            <a:r>
              <a:rPr lang="en-US" sz="1800" dirty="0"/>
              <a:t> [Cretan], </a:t>
            </a:r>
            <a:r>
              <a:rPr lang="en-US" sz="1800" dirty="0" err="1"/>
              <a:t>Lassithiotikos</a:t>
            </a:r>
            <a:r>
              <a:rPr lang="en-US" sz="1800" dirty="0"/>
              <a:t> [of </a:t>
            </a:r>
            <a:r>
              <a:rPr lang="en-US" sz="1800" dirty="0" err="1"/>
              <a:t>Lassithi</a:t>
            </a:r>
            <a:r>
              <a:rPr lang="en-US" sz="1800" dirty="0"/>
              <a:t>], </a:t>
            </a:r>
            <a:r>
              <a:rPr lang="en-US" sz="1800" dirty="0" err="1"/>
              <a:t>Irakleiotikos</a:t>
            </a:r>
            <a:r>
              <a:rPr lang="en-US" sz="1800" dirty="0"/>
              <a:t> [of </a:t>
            </a:r>
            <a:r>
              <a:rPr lang="en-US" sz="1800" dirty="0" err="1"/>
              <a:t>Herakleion</a:t>
            </a:r>
            <a:r>
              <a:rPr lang="en-US" sz="1800" dirty="0"/>
              <a:t>]).</a:t>
            </a:r>
            <a:endParaRPr lang="el-GR" sz="1800" dirty="0"/>
          </a:p>
        </p:txBody>
      </p:sp>
      <p:pic>
        <p:nvPicPr>
          <p:cNvPr id="5" name="Θέση περιεχομένου 4">
            <a:extLst>
              <a:ext uri="{FF2B5EF4-FFF2-40B4-BE49-F238E27FC236}">
                <a16:creationId xmlns:a16="http://schemas.microsoft.com/office/drawing/2014/main" xmlns="" id="{A8309B87-D5FA-4397-8EBE-CFAB8463BB34}"/>
              </a:ext>
            </a:extLst>
          </p:cNvPr>
          <p:cNvPicPr>
            <a:picLocks noGrp="1" noChangeAspect="1"/>
          </p:cNvPicPr>
          <p:nvPr>
            <p:ph sz="half" idx="2"/>
          </p:nvPr>
        </p:nvPicPr>
        <p:blipFill>
          <a:blip r:embed="rId2"/>
          <a:stretch>
            <a:fillRect/>
          </a:stretch>
        </p:blipFill>
        <p:spPr>
          <a:xfrm>
            <a:off x="7039993" y="1402672"/>
            <a:ext cx="4083728" cy="4057095"/>
          </a:xfrm>
          <a:prstGeom prst="rect">
            <a:avLst/>
          </a:prstGeom>
        </p:spPr>
      </p:pic>
    </p:spTree>
    <p:extLst>
      <p:ext uri="{BB962C8B-B14F-4D97-AF65-F5344CB8AC3E}">
        <p14:creationId xmlns:p14="http://schemas.microsoft.com/office/powerpoint/2010/main" xmlns="" val="1573337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DD2EC6E-5402-4362-BFD6-16A187B0EDD9}"/>
              </a:ext>
            </a:extLst>
          </p:cNvPr>
          <p:cNvSpPr>
            <a:spLocks noGrp="1"/>
          </p:cNvSpPr>
          <p:nvPr>
            <p:ph type="title"/>
          </p:nvPr>
        </p:nvSpPr>
        <p:spPr>
          <a:xfrm>
            <a:off x="609600" y="274638"/>
            <a:ext cx="10972800" cy="457198"/>
          </a:xfrm>
        </p:spPr>
        <p:txBody>
          <a:bodyPr/>
          <a:lstStyle/>
          <a:p>
            <a:r>
              <a:rPr lang="sv-SE" sz="1800" b="1" dirty="0"/>
              <a:t>Mandelari or Mandelaria or Amorgiano</a:t>
            </a:r>
            <a:endParaRPr lang="el-GR" sz="1800" b="1" dirty="0"/>
          </a:p>
        </p:txBody>
      </p:sp>
      <p:sp>
        <p:nvSpPr>
          <p:cNvPr id="3" name="Θέση περιεχομένου 2">
            <a:extLst>
              <a:ext uri="{FF2B5EF4-FFF2-40B4-BE49-F238E27FC236}">
                <a16:creationId xmlns:a16="http://schemas.microsoft.com/office/drawing/2014/main" xmlns="" id="{802A1800-3A89-4B4B-AA69-CA31840B3324}"/>
              </a:ext>
            </a:extLst>
          </p:cNvPr>
          <p:cNvSpPr>
            <a:spLocks noGrp="1"/>
          </p:cNvSpPr>
          <p:nvPr>
            <p:ph sz="half" idx="1"/>
          </p:nvPr>
        </p:nvSpPr>
        <p:spPr>
          <a:xfrm>
            <a:off x="609600" y="731837"/>
            <a:ext cx="5384800" cy="5394328"/>
          </a:xfrm>
        </p:spPr>
        <p:txBody>
          <a:bodyPr/>
          <a:lstStyle/>
          <a:p>
            <a:pPr marL="0" indent="0" algn="just">
              <a:buNone/>
            </a:pPr>
            <a:r>
              <a:rPr lang="en-US" sz="1800" dirty="0" err="1"/>
              <a:t>Mandelaria</a:t>
            </a:r>
            <a:r>
              <a:rPr lang="en-US" sz="1800" dirty="0"/>
              <a:t> grape, rich in color, is also known as</a:t>
            </a:r>
          </a:p>
          <a:p>
            <a:pPr marL="0" indent="0" algn="just">
              <a:buNone/>
            </a:pPr>
            <a:r>
              <a:rPr lang="en-US" sz="1800" dirty="0" err="1"/>
              <a:t>Amorgiano</a:t>
            </a:r>
            <a:r>
              <a:rPr lang="en-US" sz="1800" dirty="0"/>
              <a:t>. It is mainly cultivated on the islands</a:t>
            </a:r>
          </a:p>
          <a:p>
            <a:pPr marL="0" indent="0" algn="just">
              <a:buNone/>
            </a:pPr>
            <a:r>
              <a:rPr lang="en-US" sz="1800" dirty="0"/>
              <a:t>of Rhodes and Crete. </a:t>
            </a:r>
            <a:r>
              <a:rPr lang="en-US" sz="1800" dirty="0" err="1"/>
              <a:t>Mandelaria</a:t>
            </a:r>
            <a:r>
              <a:rPr lang="en-US" sz="1800" dirty="0"/>
              <a:t> participates in</a:t>
            </a:r>
          </a:p>
          <a:p>
            <a:pPr marL="0" indent="0" algn="just">
              <a:buNone/>
            </a:pPr>
            <a:r>
              <a:rPr lang="en-US" sz="1800" dirty="0"/>
              <a:t>various Appellations of Origin, usually with other</a:t>
            </a:r>
          </a:p>
          <a:p>
            <a:pPr marL="0" indent="0" algn="just">
              <a:buNone/>
            </a:pPr>
            <a:r>
              <a:rPr lang="en-US" sz="1800" dirty="0"/>
              <a:t>grapes such as </a:t>
            </a:r>
            <a:r>
              <a:rPr lang="en-US" sz="1800" dirty="0" err="1"/>
              <a:t>Monemvassia</a:t>
            </a:r>
            <a:r>
              <a:rPr lang="en-US" sz="1800" dirty="0"/>
              <a:t> in Paros, </a:t>
            </a:r>
            <a:r>
              <a:rPr lang="en-US" sz="1800" dirty="0" err="1"/>
              <a:t>Kotsifali</a:t>
            </a:r>
            <a:endParaRPr lang="en-US" sz="1800" dirty="0"/>
          </a:p>
          <a:p>
            <a:pPr marL="0" indent="0" algn="just">
              <a:buNone/>
            </a:pPr>
            <a:r>
              <a:rPr lang="en-US" sz="1800" dirty="0"/>
              <a:t>in Crete or as a single variety on the island of</a:t>
            </a:r>
          </a:p>
          <a:p>
            <a:pPr marL="0" indent="0" algn="just">
              <a:buNone/>
            </a:pPr>
            <a:r>
              <a:rPr lang="en-US" sz="1800" dirty="0"/>
              <a:t>Rhodes, producing distinctive red wines.</a:t>
            </a:r>
            <a:endParaRPr lang="el-GR" sz="1800" dirty="0"/>
          </a:p>
        </p:txBody>
      </p:sp>
      <p:pic>
        <p:nvPicPr>
          <p:cNvPr id="5" name="Θέση περιεχομένου 4">
            <a:extLst>
              <a:ext uri="{FF2B5EF4-FFF2-40B4-BE49-F238E27FC236}">
                <a16:creationId xmlns:a16="http://schemas.microsoft.com/office/drawing/2014/main" xmlns="" id="{129A1745-37A2-445A-9617-F04F51A32ABD}"/>
              </a:ext>
            </a:extLst>
          </p:cNvPr>
          <p:cNvPicPr>
            <a:picLocks noGrp="1" noChangeAspect="1"/>
          </p:cNvPicPr>
          <p:nvPr>
            <p:ph sz="half" idx="2"/>
          </p:nvPr>
        </p:nvPicPr>
        <p:blipFill>
          <a:blip r:embed="rId2"/>
          <a:stretch>
            <a:fillRect/>
          </a:stretch>
        </p:blipFill>
        <p:spPr>
          <a:xfrm>
            <a:off x="6897950" y="1757778"/>
            <a:ext cx="4474345" cy="3338005"/>
          </a:xfrm>
          <a:prstGeom prst="rect">
            <a:avLst/>
          </a:prstGeom>
        </p:spPr>
      </p:pic>
    </p:spTree>
    <p:extLst>
      <p:ext uri="{BB962C8B-B14F-4D97-AF65-F5344CB8AC3E}">
        <p14:creationId xmlns:p14="http://schemas.microsoft.com/office/powerpoint/2010/main" xmlns="" val="3557501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F6EB3D3-C021-446C-8450-0A04F42406DF}"/>
              </a:ext>
            </a:extLst>
          </p:cNvPr>
          <p:cNvSpPr>
            <a:spLocks noGrp="1"/>
          </p:cNvSpPr>
          <p:nvPr>
            <p:ph type="title"/>
          </p:nvPr>
        </p:nvSpPr>
        <p:spPr>
          <a:xfrm>
            <a:off x="609600" y="274638"/>
            <a:ext cx="10972800" cy="559863"/>
          </a:xfrm>
        </p:spPr>
        <p:txBody>
          <a:bodyPr/>
          <a:lstStyle/>
          <a:p>
            <a:r>
              <a:rPr lang="en-US" sz="1600" b="1" dirty="0"/>
              <a:t>Mavrodaphne</a:t>
            </a:r>
            <a:endParaRPr lang="el-GR" sz="1600" b="1" dirty="0"/>
          </a:p>
        </p:txBody>
      </p:sp>
      <p:sp>
        <p:nvSpPr>
          <p:cNvPr id="3" name="Θέση περιεχομένου 2">
            <a:extLst>
              <a:ext uri="{FF2B5EF4-FFF2-40B4-BE49-F238E27FC236}">
                <a16:creationId xmlns:a16="http://schemas.microsoft.com/office/drawing/2014/main" xmlns="" id="{1B35CE63-4548-4A62-B06E-F0D2F5DE94F8}"/>
              </a:ext>
            </a:extLst>
          </p:cNvPr>
          <p:cNvSpPr>
            <a:spLocks noGrp="1"/>
          </p:cNvSpPr>
          <p:nvPr>
            <p:ph sz="half" idx="1"/>
          </p:nvPr>
        </p:nvSpPr>
        <p:spPr>
          <a:xfrm>
            <a:off x="609600" y="834501"/>
            <a:ext cx="5384800" cy="5291663"/>
          </a:xfrm>
        </p:spPr>
        <p:txBody>
          <a:bodyPr/>
          <a:lstStyle/>
          <a:p>
            <a:pPr marL="0" indent="0" algn="just">
              <a:buNone/>
            </a:pPr>
            <a:r>
              <a:rPr lang="en-US" sz="1600" dirty="0"/>
              <a:t>Mavrodaphne, meaning black laurel, is mainly found in the </a:t>
            </a:r>
            <a:r>
              <a:rPr lang="en-US" sz="1600" dirty="0" err="1"/>
              <a:t>Peloponnesean</a:t>
            </a:r>
            <a:r>
              <a:rPr lang="en-US" sz="1600" dirty="0"/>
              <a:t> regions of Achaia and Ilia as well as the Ionian Islands. It is blended with </a:t>
            </a:r>
            <a:r>
              <a:rPr lang="en-US" sz="1600" dirty="0" err="1"/>
              <a:t>Korinthiaki</a:t>
            </a:r>
            <a:r>
              <a:rPr lang="en-US" sz="1600" dirty="0"/>
              <a:t> grape to produce a delicious fortified dessert wine known as Mavrodaphne. It also yields very good results when blended with </a:t>
            </a:r>
            <a:r>
              <a:rPr lang="en-US" sz="1600" dirty="0" err="1"/>
              <a:t>Refosco</a:t>
            </a:r>
            <a:r>
              <a:rPr lang="en-US" sz="1600" dirty="0"/>
              <a:t>, </a:t>
            </a:r>
            <a:r>
              <a:rPr lang="en-US" sz="1600" dirty="0" err="1"/>
              <a:t>Agiorghitico</a:t>
            </a:r>
            <a:r>
              <a:rPr lang="en-US" sz="1600" dirty="0"/>
              <a:t> and Cabernet Sauvignon grapes.</a:t>
            </a:r>
            <a:endParaRPr lang="el-GR" sz="1600" dirty="0"/>
          </a:p>
        </p:txBody>
      </p:sp>
      <p:pic>
        <p:nvPicPr>
          <p:cNvPr id="5" name="Θέση περιεχομένου 4">
            <a:extLst>
              <a:ext uri="{FF2B5EF4-FFF2-40B4-BE49-F238E27FC236}">
                <a16:creationId xmlns:a16="http://schemas.microsoft.com/office/drawing/2014/main" xmlns="" id="{22631792-38B0-438E-92F6-2CCCA269FD68}"/>
              </a:ext>
            </a:extLst>
          </p:cNvPr>
          <p:cNvPicPr>
            <a:picLocks noGrp="1" noChangeAspect="1"/>
          </p:cNvPicPr>
          <p:nvPr>
            <p:ph sz="half" idx="2"/>
          </p:nvPr>
        </p:nvPicPr>
        <p:blipFill>
          <a:blip r:embed="rId2"/>
          <a:stretch>
            <a:fillRect/>
          </a:stretch>
        </p:blipFill>
        <p:spPr>
          <a:xfrm>
            <a:off x="6631619" y="1491449"/>
            <a:ext cx="4154750" cy="3701988"/>
          </a:xfrm>
          <a:prstGeom prst="rect">
            <a:avLst/>
          </a:prstGeom>
        </p:spPr>
      </p:pic>
    </p:spTree>
    <p:extLst>
      <p:ext uri="{BB962C8B-B14F-4D97-AF65-F5344CB8AC3E}">
        <p14:creationId xmlns:p14="http://schemas.microsoft.com/office/powerpoint/2010/main" xmlns="" val="2702229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4783930E-01A5-4653-ABB3-9E4F48748253}"/>
              </a:ext>
            </a:extLst>
          </p:cNvPr>
          <p:cNvSpPr>
            <a:spLocks noGrp="1"/>
          </p:cNvSpPr>
          <p:nvPr>
            <p:ph idx="1"/>
          </p:nvPr>
        </p:nvSpPr>
        <p:spPr/>
        <p:txBody>
          <a:bodyPr/>
          <a:lstStyle/>
          <a:p>
            <a:pPr marL="0" indent="0" algn="ctr">
              <a:buNone/>
            </a:pPr>
            <a:endParaRPr lang="en-US" dirty="0"/>
          </a:p>
          <a:p>
            <a:pPr marL="0" indent="0" algn="ctr">
              <a:buNone/>
            </a:pPr>
            <a:r>
              <a:rPr lang="en-US" dirty="0"/>
              <a:t>Future Prospects in Greece. SWOT analysis for wine and table grapes.</a:t>
            </a:r>
          </a:p>
        </p:txBody>
      </p:sp>
    </p:spTree>
    <p:extLst>
      <p:ext uri="{BB962C8B-B14F-4D97-AF65-F5344CB8AC3E}">
        <p14:creationId xmlns:p14="http://schemas.microsoft.com/office/powerpoint/2010/main" xmlns="" val="1790876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123BEA0E-D626-4DBF-8B67-3C83EC8C75FB}"/>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dirty="0"/>
              <a:t>PDO-PGI-TSG PRODUCTS</a:t>
            </a:r>
            <a:endParaRPr lang="el-GR" dirty="0"/>
          </a:p>
        </p:txBody>
      </p:sp>
    </p:spTree>
    <p:extLst>
      <p:ext uri="{BB962C8B-B14F-4D97-AF65-F5344CB8AC3E}">
        <p14:creationId xmlns:p14="http://schemas.microsoft.com/office/powerpoint/2010/main" xmlns="" val="2694981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3C64A15B-E36C-4939-A62B-C88C6ED8C286}"/>
              </a:ext>
            </a:extLst>
          </p:cNvPr>
          <p:cNvSpPr>
            <a:spLocks noGrp="1"/>
          </p:cNvSpPr>
          <p:nvPr>
            <p:ph idx="1"/>
          </p:nvPr>
        </p:nvSpPr>
        <p:spPr>
          <a:xfrm>
            <a:off x="609600" y="79899"/>
            <a:ext cx="10972800" cy="6046265"/>
          </a:xfrm>
        </p:spPr>
        <p:txBody>
          <a:bodyPr/>
          <a:lstStyle/>
          <a:p>
            <a:pPr marL="0" indent="0" algn="ctr">
              <a:buNone/>
            </a:pPr>
            <a:r>
              <a:rPr lang="en-US" sz="1600" b="1" u="sng" dirty="0"/>
              <a:t>Introduction</a:t>
            </a:r>
          </a:p>
          <a:p>
            <a:pPr marL="0" indent="0" algn="just">
              <a:lnSpc>
                <a:spcPct val="150000"/>
              </a:lnSpc>
              <a:buNone/>
            </a:pPr>
            <a:r>
              <a:rPr lang="en-US" sz="1600" dirty="0"/>
              <a:t>Greece is experiencing the consequences of the hardest financial crisis of its history. The economic crisis in Greece, have a great impact on unemployment and as a result companies are out of business and many people especially young ones are unemployed. In addition, economic crisis, from one hand leads more and more people, special young people with many skills to leave from Greece to other countries and from the other hand, turns young unemployed people to the agricultural sector.</a:t>
            </a:r>
          </a:p>
          <a:p>
            <a:pPr marL="0" indent="0" algn="just">
              <a:lnSpc>
                <a:spcPct val="150000"/>
              </a:lnSpc>
              <a:buNone/>
            </a:pPr>
            <a:r>
              <a:rPr lang="en-US" sz="1600" dirty="0"/>
              <a:t>The current project’s aim is to determine the potential of viticulture, table and grape varieties in Greece could be an answer for recharging youth and if this sector could improve the national economy and reverse this negative trend. Grape cultivation and wine making have a distinguished place in the history of Western civilization. The ancient Greeks gave an importance to wine, which greatly exceeded its role as a beverage. The production of wine and table grape has been an important part of Greek culture for many centuries. Nowadays Greece holds the 13th place on vineyard surface area. It is one of the first table grape producing (4th) countries in Europe, first producer of currants (Black Corinth) of the world production and eighth exported country in dried grapes worldwide.</a:t>
            </a:r>
          </a:p>
        </p:txBody>
      </p:sp>
    </p:spTree>
    <p:extLst>
      <p:ext uri="{BB962C8B-B14F-4D97-AF65-F5344CB8AC3E}">
        <p14:creationId xmlns:p14="http://schemas.microsoft.com/office/powerpoint/2010/main" xmlns="" val="85908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C23A0475-0120-402D-8537-1EB2DEF38103}"/>
              </a:ext>
            </a:extLst>
          </p:cNvPr>
          <p:cNvSpPr>
            <a:spLocks noGrp="1"/>
          </p:cNvSpPr>
          <p:nvPr>
            <p:ph idx="1"/>
          </p:nvPr>
        </p:nvSpPr>
        <p:spPr>
          <a:xfrm>
            <a:off x="609600" y="177553"/>
            <a:ext cx="10972800" cy="5948611"/>
          </a:xfrm>
        </p:spPr>
        <p:txBody>
          <a:bodyPr/>
          <a:lstStyle/>
          <a:p>
            <a:pPr marL="0" indent="0" algn="just">
              <a:lnSpc>
                <a:spcPct val="150000"/>
              </a:lnSpc>
              <a:buNone/>
            </a:pPr>
            <a:r>
              <a:rPr lang="en-US" sz="1600" dirty="0"/>
              <a:t>SWOT analysis was conducted for this sector which revealed the fact that this sector is valuable and with appropriate choices can recharge youth. Results showed that there is a great potential for table grapes in Greece and for wine grapes could be potential if the problem with the limited available plating rights to establish new vineyards, will be resolved.</a:t>
            </a:r>
          </a:p>
          <a:p>
            <a:pPr marL="0" indent="0">
              <a:buNone/>
            </a:pPr>
            <a:endParaRPr lang="el-GR" sz="1600" dirty="0"/>
          </a:p>
        </p:txBody>
      </p:sp>
    </p:spTree>
    <p:extLst>
      <p:ext uri="{BB962C8B-B14F-4D97-AF65-F5344CB8AC3E}">
        <p14:creationId xmlns:p14="http://schemas.microsoft.com/office/powerpoint/2010/main" xmlns="" val="799425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97399F43-C71D-4B6F-A299-A41EECF71FBE}"/>
              </a:ext>
            </a:extLst>
          </p:cNvPr>
          <p:cNvSpPr>
            <a:spLocks noGrp="1"/>
          </p:cNvSpPr>
          <p:nvPr>
            <p:ph idx="1"/>
          </p:nvPr>
        </p:nvSpPr>
        <p:spPr>
          <a:xfrm>
            <a:off x="1981200" y="260649"/>
            <a:ext cx="8229600" cy="5865515"/>
          </a:xfrm>
        </p:spPr>
        <p:txBody>
          <a:bodyPr/>
          <a:lstStyle/>
          <a:p>
            <a:pPr marL="0" indent="0" algn="ctr">
              <a:buNone/>
            </a:pPr>
            <a:r>
              <a:rPr lang="en-US" sz="1600" b="1" u="sng" dirty="0"/>
              <a:t>SWOT analysis for wine and table grapes</a:t>
            </a:r>
          </a:p>
          <a:p>
            <a:pPr marL="0" indent="0" algn="just">
              <a:buNone/>
            </a:pPr>
            <a:r>
              <a:rPr lang="en-US" sz="1600" b="1" i="1" u="sng" dirty="0">
                <a:solidFill>
                  <a:srgbClr val="FF0000"/>
                </a:solidFill>
              </a:rPr>
              <a:t>Strengths</a:t>
            </a:r>
          </a:p>
          <a:p>
            <a:pPr marL="0" indent="0" algn="just">
              <a:buNone/>
            </a:pPr>
            <a:r>
              <a:rPr lang="en-US" sz="1600" b="1" dirty="0"/>
              <a:t>Favorable Climate and soil conditions: </a:t>
            </a:r>
            <a:r>
              <a:rPr lang="en-US" sz="1600" dirty="0"/>
              <a:t>The soil types that exist in Greece and their specific physicochemical properties combined with the variation of temperature, precipitation and sunshine have a positive impact on the quality of the produced wine.</a:t>
            </a:r>
          </a:p>
          <a:p>
            <a:pPr marL="0" indent="0" algn="just">
              <a:buNone/>
            </a:pPr>
            <a:endParaRPr lang="en-US" sz="1600" dirty="0"/>
          </a:p>
          <a:p>
            <a:pPr marL="0" indent="0" algn="just">
              <a:buNone/>
            </a:pPr>
            <a:r>
              <a:rPr lang="en-US" sz="1600" b="1" dirty="0"/>
              <a:t>Long tradition and experience on vine cultivation: </a:t>
            </a:r>
            <a:r>
              <a:rPr lang="en-US" sz="1600" dirty="0"/>
              <a:t>Greece is in the 13th position in the world areas under vines. The cultivation of vine has been an important part of Greek culture for over 4000 years.</a:t>
            </a:r>
          </a:p>
          <a:p>
            <a:pPr marL="0" indent="0" algn="just">
              <a:buNone/>
            </a:pPr>
            <a:endParaRPr lang="en-US" sz="1600" dirty="0"/>
          </a:p>
          <a:p>
            <a:pPr marL="0" indent="0" algn="just">
              <a:buNone/>
            </a:pPr>
            <a:r>
              <a:rPr lang="en-US" sz="1600" b="1" dirty="0"/>
              <a:t>Established organic and integrated farm management systems: </a:t>
            </a:r>
            <a:r>
              <a:rPr lang="en-US" sz="1600" dirty="0"/>
              <a:t>The implementation of such quality system give added value to the final product.</a:t>
            </a:r>
          </a:p>
          <a:p>
            <a:pPr marL="0" indent="0" algn="just">
              <a:buNone/>
            </a:pPr>
            <a:endParaRPr lang="en-US" sz="1600" dirty="0"/>
          </a:p>
          <a:p>
            <a:pPr marL="0" indent="0" algn="just">
              <a:buNone/>
            </a:pPr>
            <a:r>
              <a:rPr lang="en-US" sz="1600" b="1" dirty="0"/>
              <a:t>Possession of specialized cultivation equipment: </a:t>
            </a:r>
            <a:r>
              <a:rPr lang="en-US" sz="1600" dirty="0"/>
              <a:t>As viticulture in Greece passes from generation to generation and it consists a part of the family tradition almost always there is the availability of such equipment.</a:t>
            </a:r>
            <a:endParaRPr lang="el-GR" sz="1600" dirty="0"/>
          </a:p>
        </p:txBody>
      </p:sp>
    </p:spTree>
    <p:extLst>
      <p:ext uri="{BB962C8B-B14F-4D97-AF65-F5344CB8AC3E}">
        <p14:creationId xmlns:p14="http://schemas.microsoft.com/office/powerpoint/2010/main" xmlns="" val="3046813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F1D7BB6A-C1A0-4F55-904C-1225B04A19C3}"/>
              </a:ext>
            </a:extLst>
          </p:cNvPr>
          <p:cNvSpPr>
            <a:spLocks noGrp="1"/>
          </p:cNvSpPr>
          <p:nvPr>
            <p:ph idx="1"/>
          </p:nvPr>
        </p:nvSpPr>
        <p:spPr>
          <a:xfrm>
            <a:off x="1981200" y="188641"/>
            <a:ext cx="8229600" cy="5937523"/>
          </a:xfrm>
        </p:spPr>
        <p:txBody>
          <a:bodyPr/>
          <a:lstStyle/>
          <a:p>
            <a:pPr marL="0" indent="0">
              <a:buNone/>
            </a:pPr>
            <a:r>
              <a:rPr lang="en-US" sz="1600" b="1" i="1" u="sng" dirty="0">
                <a:solidFill>
                  <a:srgbClr val="FF0000"/>
                </a:solidFill>
              </a:rPr>
              <a:t>Weaknesses</a:t>
            </a:r>
          </a:p>
          <a:p>
            <a:pPr marL="0" indent="0" algn="just">
              <a:buNone/>
            </a:pPr>
            <a:r>
              <a:rPr lang="en-US" sz="1600" b="1" dirty="0"/>
              <a:t>Small size and large number of fields per agricultural holdings: </a:t>
            </a:r>
            <a:r>
              <a:rPr lang="en-US" sz="1600" dirty="0"/>
              <a:t>Restricting distribution of planting rights prevents the transition and creation of large-scale vineyards. In 2019 about the agricultural holdings of small or medium average size (5.8 hectares) were estimated at 717.000.</a:t>
            </a:r>
          </a:p>
          <a:p>
            <a:pPr marL="0" indent="0" algn="just">
              <a:buNone/>
            </a:pPr>
            <a:endParaRPr lang="en-US" sz="1600" dirty="0"/>
          </a:p>
          <a:p>
            <a:pPr marL="0" indent="0" algn="just">
              <a:buNone/>
            </a:pPr>
            <a:r>
              <a:rPr lang="en-US" sz="1600" b="1" dirty="0"/>
              <a:t>Lack of skills in marketing and trading: </a:t>
            </a:r>
            <a:r>
              <a:rPr lang="en-US" sz="1600" dirty="0"/>
              <a:t>Very few producers consider important market research and marketing. Even those who so desire, lack the skills and knowledge to perform.</a:t>
            </a:r>
          </a:p>
          <a:p>
            <a:pPr marL="0" indent="0" algn="just">
              <a:buNone/>
            </a:pPr>
            <a:endParaRPr lang="en-US" sz="1600" dirty="0"/>
          </a:p>
          <a:p>
            <a:pPr marL="0" indent="0" algn="just">
              <a:buNone/>
            </a:pPr>
            <a:r>
              <a:rPr lang="en-US" sz="1600" b="1" dirty="0"/>
              <a:t>Aged rural population: </a:t>
            </a:r>
            <a:r>
              <a:rPr lang="en-US" sz="1600" dirty="0"/>
              <a:t>According to statistics, the majority of farmers are aged between 40-64 years old (66,7%).</a:t>
            </a:r>
          </a:p>
          <a:p>
            <a:pPr marL="0" indent="0" algn="just">
              <a:buNone/>
            </a:pPr>
            <a:endParaRPr lang="en-US" sz="1600" dirty="0"/>
          </a:p>
          <a:p>
            <a:pPr marL="0" indent="0" algn="just">
              <a:buNone/>
            </a:pPr>
            <a:r>
              <a:rPr lang="en-US" sz="1600" b="1" dirty="0"/>
              <a:t>High initial cost of land, vineyard establishment and required equipment: </a:t>
            </a:r>
            <a:r>
              <a:rPr lang="en-US" sz="1600" dirty="0"/>
              <a:t>It is a major deterrent to the creation of large-scale, modernized vineyards, equipped with the necessary agricultural machinery, especially at times of economic crisis we are experiencing.</a:t>
            </a:r>
          </a:p>
          <a:p>
            <a:pPr marL="0" indent="0" algn="just">
              <a:buNone/>
            </a:pPr>
            <a:endParaRPr lang="en-US" sz="1600" dirty="0"/>
          </a:p>
        </p:txBody>
      </p:sp>
    </p:spTree>
    <p:extLst>
      <p:ext uri="{BB962C8B-B14F-4D97-AF65-F5344CB8AC3E}">
        <p14:creationId xmlns:p14="http://schemas.microsoft.com/office/powerpoint/2010/main" xmlns="" val="690595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92A8DBB3-C8C2-453D-8C4C-6FD9905FE093}"/>
              </a:ext>
            </a:extLst>
          </p:cNvPr>
          <p:cNvSpPr>
            <a:spLocks noGrp="1"/>
          </p:cNvSpPr>
          <p:nvPr>
            <p:ph idx="1"/>
          </p:nvPr>
        </p:nvSpPr>
        <p:spPr>
          <a:xfrm>
            <a:off x="1981200" y="188641"/>
            <a:ext cx="8229600" cy="5937523"/>
          </a:xfrm>
        </p:spPr>
        <p:txBody>
          <a:bodyPr/>
          <a:lstStyle/>
          <a:p>
            <a:pPr marL="0" indent="0" algn="just">
              <a:buNone/>
            </a:pPr>
            <a:r>
              <a:rPr lang="en-US" sz="1600" b="1" dirty="0"/>
              <a:t>Long period to reach full production:</a:t>
            </a:r>
            <a:r>
              <a:rPr lang="en-US" sz="1600" dirty="0"/>
              <a:t> In nature, the vine takes 3-4 years to deliver maximum production.</a:t>
            </a:r>
          </a:p>
          <a:p>
            <a:pPr marL="0" indent="0" algn="just">
              <a:buNone/>
            </a:pPr>
            <a:endParaRPr lang="en-US" sz="1600" dirty="0"/>
          </a:p>
          <a:p>
            <a:pPr marL="0" indent="0" algn="just">
              <a:buNone/>
            </a:pPr>
            <a:r>
              <a:rPr lang="en-US" sz="1600" b="1" dirty="0"/>
              <a:t>Insufficient resources for viticulture education: </a:t>
            </a:r>
            <a:r>
              <a:rPr lang="en-US" sz="1600" dirty="0"/>
              <a:t>Producers rely on their own empirical knowledge and their parents knowledge, rather than new cultivation techniques.</a:t>
            </a:r>
          </a:p>
          <a:p>
            <a:pPr marL="0" indent="0" algn="just">
              <a:buNone/>
            </a:pPr>
            <a:endParaRPr lang="en-US" sz="1600" dirty="0"/>
          </a:p>
          <a:p>
            <a:pPr marL="0" indent="0" algn="just">
              <a:buNone/>
            </a:pPr>
            <a:r>
              <a:rPr lang="en-US" sz="1600" b="1" dirty="0"/>
              <a:t>Limited cash flow: </a:t>
            </a:r>
            <a:r>
              <a:rPr lang="en-US" sz="1600" dirty="0"/>
              <a:t>Capital controls imposed by the Greek Government such as transaction taxes, other limits, or outright prohibitions that regulate flows from capital markets into and out of the country's capital account restrict the availability of cash.</a:t>
            </a:r>
          </a:p>
          <a:p>
            <a:pPr marL="0" indent="0">
              <a:buNone/>
            </a:pPr>
            <a:endParaRPr lang="el-GR" sz="1600" dirty="0"/>
          </a:p>
        </p:txBody>
      </p:sp>
    </p:spTree>
    <p:extLst>
      <p:ext uri="{BB962C8B-B14F-4D97-AF65-F5344CB8AC3E}">
        <p14:creationId xmlns:p14="http://schemas.microsoft.com/office/powerpoint/2010/main" xmlns="" val="3955017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E7D66162-E292-4A5F-8A43-61A096884065}"/>
              </a:ext>
            </a:extLst>
          </p:cNvPr>
          <p:cNvSpPr>
            <a:spLocks noGrp="1"/>
          </p:cNvSpPr>
          <p:nvPr>
            <p:ph idx="1"/>
          </p:nvPr>
        </p:nvSpPr>
        <p:spPr>
          <a:xfrm>
            <a:off x="1981200" y="188641"/>
            <a:ext cx="8229600" cy="5937523"/>
          </a:xfrm>
        </p:spPr>
        <p:txBody>
          <a:bodyPr/>
          <a:lstStyle/>
          <a:p>
            <a:pPr marL="0" indent="0">
              <a:buNone/>
            </a:pPr>
            <a:r>
              <a:rPr lang="en-US" sz="1600" b="1" i="1" u="sng" dirty="0">
                <a:solidFill>
                  <a:srgbClr val="FF0000"/>
                </a:solidFill>
              </a:rPr>
              <a:t>Opportunities</a:t>
            </a:r>
          </a:p>
          <a:p>
            <a:pPr marL="0" indent="0" algn="just">
              <a:buNone/>
            </a:pPr>
            <a:r>
              <a:rPr lang="en-US" sz="1600" b="1" dirty="0"/>
              <a:t>Interest by potential new farmers: </a:t>
            </a:r>
            <a:r>
              <a:rPr lang="en-US" sz="1600" dirty="0"/>
              <a:t>Young people who want to get involved with the cultivation of wine and table grapes are: on the one hand farmers who produce other agricultural products and are disappointed by the yields or sales prices of the products and on the other hand the children of the vine grape producers.</a:t>
            </a:r>
          </a:p>
          <a:p>
            <a:pPr marL="0" indent="0" algn="just">
              <a:buNone/>
            </a:pPr>
            <a:endParaRPr lang="en-US" sz="1600" dirty="0"/>
          </a:p>
          <a:p>
            <a:pPr marL="0" indent="0" algn="just">
              <a:buNone/>
            </a:pPr>
            <a:r>
              <a:rPr lang="en-US" sz="1600" b="1" dirty="0"/>
              <a:t>New emerging markets for wine and table grapes (Russia, China): </a:t>
            </a:r>
            <a:r>
              <a:rPr lang="en-US" sz="1600" dirty="0"/>
              <a:t>To achieve penetration into new emerging markets, the products need to have the necessary certificates in order to be accepted, in the phase of cultivation (integrated and organic agriculture) and then at the stages of packaging and standardization.</a:t>
            </a:r>
          </a:p>
          <a:p>
            <a:pPr marL="0" indent="0" algn="just">
              <a:buNone/>
            </a:pPr>
            <a:endParaRPr lang="en-US" sz="1600" dirty="0"/>
          </a:p>
          <a:p>
            <a:pPr marL="0" indent="0" algn="just">
              <a:buNone/>
            </a:pPr>
            <a:r>
              <a:rPr lang="en-US" sz="1600" b="1" dirty="0"/>
              <a:t>Decreased Euro exchange rate favors Greek exports to other non-European countries: </a:t>
            </a:r>
            <a:r>
              <a:rPr lang="en-US" sz="1600" dirty="0"/>
              <a:t>Due to the fall in the price of wine, the Greek wines and table grapes, have become more competitive on other continents.</a:t>
            </a:r>
          </a:p>
          <a:p>
            <a:pPr marL="0" indent="0" algn="just">
              <a:buNone/>
            </a:pPr>
            <a:endParaRPr lang="en-US" sz="1600" dirty="0"/>
          </a:p>
          <a:p>
            <a:pPr marL="0" indent="0" algn="just">
              <a:buNone/>
            </a:pPr>
            <a:r>
              <a:rPr lang="en-US" sz="1600" b="1" dirty="0"/>
              <a:t>Increased popularity of Mediterranean cuisine: </a:t>
            </a:r>
            <a:r>
              <a:rPr lang="en-US" sz="1600" dirty="0"/>
              <a:t>The Mediterranean diet combined with the nutritional value of wine (polyphenols) has a positive effect against cardiovascular disease and combat cholesterol. Table grapes are an integral part of the Mediterranean diet.</a:t>
            </a:r>
            <a:endParaRPr lang="el-GR" sz="1600" dirty="0"/>
          </a:p>
        </p:txBody>
      </p:sp>
    </p:spTree>
    <p:extLst>
      <p:ext uri="{BB962C8B-B14F-4D97-AF65-F5344CB8AC3E}">
        <p14:creationId xmlns:p14="http://schemas.microsoft.com/office/powerpoint/2010/main" xmlns="" val="296900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9B3F7E83-D899-4537-91D6-92A785E31E93}"/>
              </a:ext>
            </a:extLst>
          </p:cNvPr>
          <p:cNvSpPr>
            <a:spLocks noGrp="1"/>
          </p:cNvSpPr>
          <p:nvPr>
            <p:ph idx="1"/>
          </p:nvPr>
        </p:nvSpPr>
        <p:spPr>
          <a:xfrm>
            <a:off x="1981200" y="260649"/>
            <a:ext cx="8229600" cy="5865515"/>
          </a:xfrm>
        </p:spPr>
        <p:txBody>
          <a:bodyPr/>
          <a:lstStyle/>
          <a:p>
            <a:pPr marL="0" indent="0">
              <a:buNone/>
            </a:pPr>
            <a:r>
              <a:rPr lang="en-US" sz="1600" b="1" i="1" u="sng" dirty="0">
                <a:solidFill>
                  <a:srgbClr val="FF0000"/>
                </a:solidFill>
              </a:rPr>
              <a:t>Threats</a:t>
            </a:r>
          </a:p>
          <a:p>
            <a:pPr marL="0" indent="0" algn="just">
              <a:buNone/>
            </a:pPr>
            <a:r>
              <a:rPr lang="en-US" sz="1600" b="1" dirty="0"/>
              <a:t>Climate change: </a:t>
            </a:r>
            <a:r>
              <a:rPr lang="en-US" sz="1600" dirty="0"/>
              <a:t>Climate change such as extreme temperatures and extreme weather conditions adversely affect the biological cycle of the plant and therefore the yield and quality of the final product.</a:t>
            </a:r>
          </a:p>
          <a:p>
            <a:pPr marL="0" indent="0" algn="just">
              <a:buNone/>
            </a:pPr>
            <a:endParaRPr lang="en-US" sz="1600" dirty="0"/>
          </a:p>
          <a:p>
            <a:pPr marL="0" indent="0" algn="just">
              <a:buNone/>
            </a:pPr>
            <a:r>
              <a:rPr lang="en-US" sz="1600" b="1" dirty="0"/>
              <a:t>Limited access to financing: </a:t>
            </a:r>
            <a:r>
              <a:rPr lang="en-US" sz="1600" dirty="0"/>
              <a:t>it is fact that for someone to enter the sector needs considerable amount of money because of the high initial installation costs. Therefore due to the economic crisis in Greece funding through banks has become very difficult.</a:t>
            </a:r>
          </a:p>
          <a:p>
            <a:pPr marL="0" indent="0" algn="just">
              <a:buNone/>
            </a:pPr>
            <a:endParaRPr lang="en-US" sz="1600" dirty="0"/>
          </a:p>
          <a:p>
            <a:pPr marL="0" indent="0" algn="just">
              <a:buNone/>
            </a:pPr>
            <a:r>
              <a:rPr lang="en-US" sz="1600" b="1" dirty="0"/>
              <a:t>Registration of Greek vine varieties by other nations and importation of certified propagation material:</a:t>
            </a:r>
            <a:r>
              <a:rPr lang="en-US" sz="1600" dirty="0"/>
              <a:t> to replace the imported, the state must create an organization to start the Greek certification of propagation material for grapes.</a:t>
            </a:r>
            <a:endParaRPr lang="el-GR" sz="1600" dirty="0"/>
          </a:p>
        </p:txBody>
      </p:sp>
    </p:spTree>
    <p:extLst>
      <p:ext uri="{BB962C8B-B14F-4D97-AF65-F5344CB8AC3E}">
        <p14:creationId xmlns:p14="http://schemas.microsoft.com/office/powerpoint/2010/main" xmlns="" val="677920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AC639A87-5B3E-4CE5-9778-A880BCC25D10}"/>
              </a:ext>
            </a:extLst>
          </p:cNvPr>
          <p:cNvSpPr>
            <a:spLocks noGrp="1"/>
          </p:cNvSpPr>
          <p:nvPr>
            <p:ph idx="1"/>
          </p:nvPr>
        </p:nvSpPr>
        <p:spPr>
          <a:xfrm>
            <a:off x="609600" y="195309"/>
            <a:ext cx="10972800" cy="5930855"/>
          </a:xfrm>
        </p:spPr>
        <p:txBody>
          <a:bodyPr/>
          <a:lstStyle/>
          <a:p>
            <a:pPr marL="0" indent="0" algn="ctr">
              <a:buNone/>
            </a:pPr>
            <a:r>
              <a:rPr lang="en-US" sz="1600" b="1" u="sng" dirty="0"/>
              <a:t>SWOT analysis specialized for Wine grapes</a:t>
            </a:r>
          </a:p>
          <a:p>
            <a:pPr marL="0" indent="0" algn="just">
              <a:buNone/>
            </a:pPr>
            <a:r>
              <a:rPr lang="en-US" sz="1600" b="1" i="1" u="sng" dirty="0">
                <a:solidFill>
                  <a:srgbClr val="FF0000"/>
                </a:solidFill>
              </a:rPr>
              <a:t>Strengths</a:t>
            </a:r>
          </a:p>
          <a:p>
            <a:pPr marL="0" indent="0" algn="just">
              <a:buNone/>
            </a:pPr>
            <a:r>
              <a:rPr lang="en-US" sz="1600" b="1" dirty="0"/>
              <a:t>Established brand name of Greek wine grapes: </a:t>
            </a:r>
            <a:r>
              <a:rPr lang="en-US" sz="1600" dirty="0"/>
              <a:t>many Greek wines have won awards and distinctions in many international competitions.</a:t>
            </a:r>
          </a:p>
          <a:p>
            <a:pPr marL="0" indent="0" algn="just">
              <a:buNone/>
            </a:pPr>
            <a:endParaRPr lang="en-US" sz="1600" dirty="0"/>
          </a:p>
          <a:p>
            <a:pPr marL="0" indent="0" algn="just">
              <a:buNone/>
            </a:pPr>
            <a:r>
              <a:rPr lang="en-US" sz="1600" b="1" i="1" u="sng" dirty="0">
                <a:solidFill>
                  <a:srgbClr val="FF0000"/>
                </a:solidFill>
              </a:rPr>
              <a:t>Weaknesses</a:t>
            </a:r>
          </a:p>
          <a:p>
            <a:pPr marL="0" indent="0" algn="just">
              <a:buNone/>
            </a:pPr>
            <a:r>
              <a:rPr lang="en-US" sz="1600" b="1" dirty="0"/>
              <a:t>Lack of certified propagating material of native wine varieties: </a:t>
            </a:r>
            <a:r>
              <a:rPr lang="en-US" sz="1600" dirty="0"/>
              <a:t>As in Greece there is no national propagation material registry it is impossible to certify the native wine varieties. Although there are non desirable, the solutions are to import them from other countries or use those who have been produced in non approved nurseries.</a:t>
            </a:r>
          </a:p>
          <a:p>
            <a:pPr marL="0" indent="0" algn="just">
              <a:buNone/>
            </a:pPr>
            <a:endParaRPr lang="en-US" sz="1600" dirty="0"/>
          </a:p>
          <a:p>
            <a:pPr marL="0" indent="0" algn="just">
              <a:buNone/>
            </a:pPr>
            <a:r>
              <a:rPr lang="en-US" sz="1600" b="1" i="1" u="sng" dirty="0">
                <a:solidFill>
                  <a:srgbClr val="FF0000"/>
                </a:solidFill>
              </a:rPr>
              <a:t>Opportunities</a:t>
            </a:r>
          </a:p>
          <a:p>
            <a:pPr marL="0" indent="0" algn="just">
              <a:buNone/>
            </a:pPr>
            <a:r>
              <a:rPr lang="en-US" sz="1600" b="1" dirty="0"/>
              <a:t>Increased tendency to appreciate native wine varieties: </a:t>
            </a:r>
            <a:r>
              <a:rPr lang="en-US" sz="1600" dirty="0"/>
              <a:t>The range and quality of local varieties are very remarkable and should exploit, because the foreign varieties to a large extent they may be replaced.</a:t>
            </a:r>
          </a:p>
          <a:p>
            <a:pPr marL="0" indent="0" algn="just">
              <a:buNone/>
            </a:pPr>
            <a:r>
              <a:rPr lang="en-US" sz="1600" b="1" dirty="0"/>
              <a:t>Synergies with </a:t>
            </a:r>
            <a:r>
              <a:rPr lang="en-US" sz="1600" b="1" dirty="0" err="1"/>
              <a:t>agro</a:t>
            </a:r>
            <a:r>
              <a:rPr lang="en-US" sz="1600" b="1" dirty="0"/>
              <a:t> tourism: </a:t>
            </a:r>
            <a:r>
              <a:rPr lang="en-US" sz="1600" dirty="0" err="1"/>
              <a:t>Agro</a:t>
            </a:r>
            <a:r>
              <a:rPr lang="en-US" sz="1600" dirty="0"/>
              <a:t>-tourism is a specialized type of tourism and especially wine tourism, has a great impact in many peoples in the world. The interviews of wine producers indicate that only those who have wineries are involved in wine tourism, but great part of the others producers, expressed their interest to do it.</a:t>
            </a:r>
          </a:p>
          <a:p>
            <a:pPr marL="0" indent="0" algn="just">
              <a:buNone/>
            </a:pPr>
            <a:r>
              <a:rPr lang="en-US" sz="1600" b="1" dirty="0"/>
              <a:t>Emerging on-line services for wine grapes: </a:t>
            </a:r>
            <a:r>
              <a:rPr lang="en-US" sz="1600" dirty="0"/>
              <a:t>wineries not pursue retail sale through their website, because they conflict with the interests of wholesalers.</a:t>
            </a:r>
            <a:endParaRPr lang="el-GR" sz="1600" dirty="0"/>
          </a:p>
        </p:txBody>
      </p:sp>
    </p:spTree>
    <p:extLst>
      <p:ext uri="{BB962C8B-B14F-4D97-AF65-F5344CB8AC3E}">
        <p14:creationId xmlns:p14="http://schemas.microsoft.com/office/powerpoint/2010/main" xmlns="" val="210883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C1A67B82-2E17-4CCA-8718-E3025F64CB37}"/>
              </a:ext>
            </a:extLst>
          </p:cNvPr>
          <p:cNvSpPr>
            <a:spLocks noGrp="1"/>
          </p:cNvSpPr>
          <p:nvPr>
            <p:ph idx="1"/>
          </p:nvPr>
        </p:nvSpPr>
        <p:spPr>
          <a:xfrm>
            <a:off x="609600" y="97655"/>
            <a:ext cx="10972800" cy="6028510"/>
          </a:xfrm>
        </p:spPr>
        <p:txBody>
          <a:bodyPr/>
          <a:lstStyle/>
          <a:p>
            <a:pPr marL="0" indent="0" algn="just">
              <a:buNone/>
            </a:pPr>
            <a:r>
              <a:rPr lang="en-US" sz="1600" b="1" i="1" u="sng" dirty="0">
                <a:solidFill>
                  <a:srgbClr val="FF0000"/>
                </a:solidFill>
              </a:rPr>
              <a:t>Threats</a:t>
            </a:r>
          </a:p>
          <a:p>
            <a:pPr marL="0" indent="0" algn="just">
              <a:buNone/>
            </a:pPr>
            <a:r>
              <a:rPr lang="en-US" sz="1600" b="1" dirty="0"/>
              <a:t>Restricted planting of new vineyards for wine grapes: </a:t>
            </a:r>
            <a:r>
              <a:rPr lang="en-US" sz="1600" dirty="0"/>
              <a:t>The distribution of rights in hectares per producer should be increased, especially for young farmers, in order to allow the sector to develop further and extend.</a:t>
            </a:r>
          </a:p>
          <a:p>
            <a:pPr marL="0" indent="0" algn="just">
              <a:buNone/>
            </a:pPr>
            <a:endParaRPr lang="en-US" sz="1600" dirty="0"/>
          </a:p>
          <a:p>
            <a:pPr marL="0" indent="0" algn="just">
              <a:buNone/>
            </a:pPr>
            <a:r>
              <a:rPr lang="en-US" sz="1600" b="1" dirty="0"/>
              <a:t>Reduction of domestic and European wine consumption: </a:t>
            </a:r>
            <a:r>
              <a:rPr lang="en-US" sz="1600" dirty="0"/>
              <a:t>Because of the economic impact, consumption of wine has stabilized, with a downward trend however, and possibility for further decrease due to VAT increases.</a:t>
            </a:r>
          </a:p>
          <a:p>
            <a:pPr marL="0" indent="0" algn="just">
              <a:buNone/>
            </a:pPr>
            <a:endParaRPr lang="en-US" sz="1600" dirty="0"/>
          </a:p>
          <a:p>
            <a:pPr marL="0" indent="0" algn="just">
              <a:buNone/>
            </a:pPr>
            <a:r>
              <a:rPr lang="en-US" sz="1600" b="1" dirty="0"/>
              <a:t>Increased taxes on wine: </a:t>
            </a:r>
            <a:r>
              <a:rPr lang="en-US" sz="1600" dirty="0"/>
              <a:t>It is a negative fact which directly affects the demand for the consumption of wine and draws consumers to cheaper beverages such as beer and bulk wine.</a:t>
            </a:r>
          </a:p>
          <a:p>
            <a:pPr marL="0" indent="0" algn="just">
              <a:buNone/>
            </a:pPr>
            <a:endParaRPr lang="en-US" sz="1600" dirty="0"/>
          </a:p>
          <a:p>
            <a:pPr marL="0" indent="0" algn="just">
              <a:buNone/>
            </a:pPr>
            <a:r>
              <a:rPr lang="en-US" sz="1600" b="1" dirty="0"/>
              <a:t>Imports of cheaper wines competitive products from non-European countries: </a:t>
            </a:r>
            <a:r>
              <a:rPr lang="en-US" sz="1600" dirty="0"/>
              <a:t>We should highlight the Greek varieties in order to give the consumer an incentive to try and to prefer them instead of imported.</a:t>
            </a:r>
            <a:endParaRPr lang="el-GR" sz="1600" dirty="0"/>
          </a:p>
        </p:txBody>
      </p:sp>
    </p:spTree>
    <p:extLst>
      <p:ext uri="{BB962C8B-B14F-4D97-AF65-F5344CB8AC3E}">
        <p14:creationId xmlns:p14="http://schemas.microsoft.com/office/powerpoint/2010/main" xmlns="" val="1184343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694B8769-9D30-4D13-B1E7-19759CCF0985}"/>
              </a:ext>
            </a:extLst>
          </p:cNvPr>
          <p:cNvSpPr>
            <a:spLocks noGrp="1"/>
          </p:cNvSpPr>
          <p:nvPr>
            <p:ph idx="1"/>
          </p:nvPr>
        </p:nvSpPr>
        <p:spPr>
          <a:xfrm>
            <a:off x="609600" y="213065"/>
            <a:ext cx="10972800" cy="5913100"/>
          </a:xfrm>
        </p:spPr>
        <p:txBody>
          <a:bodyPr/>
          <a:lstStyle/>
          <a:p>
            <a:pPr marL="0" indent="0" algn="ctr">
              <a:buNone/>
            </a:pPr>
            <a:r>
              <a:rPr lang="en-US" sz="1600" b="1" u="sng" dirty="0"/>
              <a:t>SWOT analysis specialized for Table grapes</a:t>
            </a:r>
          </a:p>
          <a:p>
            <a:pPr marL="0" indent="0" algn="just">
              <a:buNone/>
            </a:pPr>
            <a:r>
              <a:rPr lang="en-US" sz="1600" b="1" i="1" u="sng" dirty="0">
                <a:solidFill>
                  <a:srgbClr val="FF0000"/>
                </a:solidFill>
              </a:rPr>
              <a:t>Strengths</a:t>
            </a:r>
          </a:p>
          <a:p>
            <a:pPr marL="0" indent="0" algn="just">
              <a:buNone/>
            </a:pPr>
            <a:r>
              <a:rPr lang="en-US" sz="1600" b="1" dirty="0"/>
              <a:t>Proven health benefits of currants: </a:t>
            </a:r>
            <a:r>
              <a:rPr lang="en-US" sz="1600" dirty="0"/>
              <a:t>It is a product of high nutritional value due to the high content of valuable nutrients such as antioxidants / polyphenolic components and fiber, but also the role that appears to play in maintaining health and preventing chronic diseases.</a:t>
            </a:r>
          </a:p>
          <a:p>
            <a:pPr marL="0" indent="0" algn="just">
              <a:buNone/>
            </a:pPr>
            <a:endParaRPr lang="en-US" sz="1600" dirty="0"/>
          </a:p>
          <a:p>
            <a:pPr marL="0" indent="0" algn="just">
              <a:buNone/>
            </a:pPr>
            <a:r>
              <a:rPr lang="en-US" sz="1600" b="1" dirty="0"/>
              <a:t>High yields for table grapes: </a:t>
            </a:r>
            <a:r>
              <a:rPr lang="en-US" sz="1600" dirty="0"/>
              <a:t>The particular soil and weather conditions in Greece favoring the high productivity and yield, in combination with the special cultivation techniques used by growers by region.</a:t>
            </a:r>
          </a:p>
          <a:p>
            <a:pPr marL="0" indent="0" algn="just">
              <a:buNone/>
            </a:pPr>
            <a:endParaRPr lang="en-US" sz="1600" dirty="0"/>
          </a:p>
          <a:p>
            <a:pPr marL="0" indent="0" algn="just">
              <a:buNone/>
            </a:pPr>
            <a:r>
              <a:rPr lang="en-US" sz="1600" b="1" dirty="0"/>
              <a:t>Strong export activity of table grapes: </a:t>
            </a:r>
            <a:r>
              <a:rPr lang="en-US" sz="1600" dirty="0"/>
              <a:t>The table grape varieties, especially the variety </a:t>
            </a:r>
            <a:r>
              <a:rPr lang="en-US" sz="1600" dirty="0" err="1"/>
              <a:t>sultanina</a:t>
            </a:r>
            <a:r>
              <a:rPr lang="en-US" sz="1600" dirty="0"/>
              <a:t> has an extremely positive trades balance.</a:t>
            </a:r>
          </a:p>
          <a:p>
            <a:pPr marL="0" indent="0" algn="just">
              <a:buNone/>
            </a:pPr>
            <a:endParaRPr lang="en-US" sz="1600" dirty="0"/>
          </a:p>
          <a:p>
            <a:pPr marL="0" indent="0" algn="just">
              <a:buNone/>
            </a:pPr>
            <a:r>
              <a:rPr lang="en-US" sz="1600" b="1" dirty="0"/>
              <a:t>Established brand name of Greek table grapes: </a:t>
            </a:r>
            <a:r>
              <a:rPr lang="en-US" sz="1600" dirty="0"/>
              <a:t>The high export rates combined with years of tradition and culture and the certificates they hold, have created a strong brand name.</a:t>
            </a:r>
            <a:endParaRPr lang="el-GR" sz="1600" dirty="0"/>
          </a:p>
        </p:txBody>
      </p:sp>
    </p:spTree>
    <p:extLst>
      <p:ext uri="{BB962C8B-B14F-4D97-AF65-F5344CB8AC3E}">
        <p14:creationId xmlns:p14="http://schemas.microsoft.com/office/powerpoint/2010/main" xmlns="" val="2975240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A4DDE58D-DD5A-4066-94AE-235BF1C55C06}"/>
              </a:ext>
            </a:extLst>
          </p:cNvPr>
          <p:cNvSpPr>
            <a:spLocks noGrp="1"/>
          </p:cNvSpPr>
          <p:nvPr>
            <p:ph idx="1"/>
          </p:nvPr>
        </p:nvSpPr>
        <p:spPr>
          <a:xfrm>
            <a:off x="609600" y="221943"/>
            <a:ext cx="10972800" cy="5904222"/>
          </a:xfrm>
        </p:spPr>
        <p:txBody>
          <a:bodyPr/>
          <a:lstStyle/>
          <a:p>
            <a:pPr marL="0" indent="0" algn="just">
              <a:buNone/>
            </a:pPr>
            <a:r>
              <a:rPr lang="en-US" sz="1600" dirty="0"/>
              <a:t>In 1992 according to the regulation 2081/92, the European Union first adopted the system for the protection of geographical indications and the designations of origin of agricultural products and foodstuffs and according to the regulation 2082/92 the rules on the certificates of specific character for agricultural products and foodstuffs. In 2006 to improve the system, the above regulations have been replaced by regulations (EC) 510/06 and (EC) 509/06 respectively, without changing their scope and feasibility.</a:t>
            </a:r>
          </a:p>
          <a:p>
            <a:pPr marL="0" indent="0" algn="just">
              <a:buNone/>
            </a:pPr>
            <a:endParaRPr lang="en-US" sz="1600" dirty="0"/>
          </a:p>
          <a:p>
            <a:pPr marL="0" indent="0" algn="just">
              <a:buNone/>
            </a:pPr>
            <a:r>
              <a:rPr lang="en-US" sz="1600" dirty="0"/>
              <a:t>By Regulation (EE)1151/2012 of 21 November 2012 on quality schemes for agricultural products and foodstuffs the above mentioned regulations ((EC)509/2006 and (EC)510/2006) are merged into a single legal framework. While in this regulation have been added and other quality schemes such as optional quality terms “mountain product”, “product of island farming” etc.</a:t>
            </a:r>
          </a:p>
          <a:p>
            <a:pPr marL="0" indent="0" algn="just">
              <a:buNone/>
            </a:pPr>
            <a:endParaRPr lang="en-US" sz="1600" dirty="0"/>
          </a:p>
          <a:p>
            <a:pPr marL="0" indent="0" algn="just">
              <a:buNone/>
            </a:pPr>
            <a:r>
              <a:rPr lang="en-US" sz="1600" dirty="0"/>
              <a:t>In accordance with the aforementioned regulations and under the reorientation of the Common Agricultural Policy (CAP), the farmers are encouraged to switch to forms of integrated rural development through the diversification of rural production. Furthermore, it is possible the producers (especially in disadvantaged and remote areas) to promote easily their products with special characteristics, achieving better market prices and thereby improving their income and on the other hand consumers to buy quality products with guarantees for the production, processing and geographic origin.</a:t>
            </a:r>
            <a:endParaRPr lang="el-GR" sz="1600" dirty="0"/>
          </a:p>
        </p:txBody>
      </p:sp>
    </p:spTree>
    <p:extLst>
      <p:ext uri="{BB962C8B-B14F-4D97-AF65-F5344CB8AC3E}">
        <p14:creationId xmlns:p14="http://schemas.microsoft.com/office/powerpoint/2010/main" xmlns="" val="1897878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F0F1B17E-1544-4C80-A966-B3A0C98F6150}"/>
              </a:ext>
            </a:extLst>
          </p:cNvPr>
          <p:cNvSpPr>
            <a:spLocks noGrp="1"/>
          </p:cNvSpPr>
          <p:nvPr>
            <p:ph idx="1"/>
          </p:nvPr>
        </p:nvSpPr>
        <p:spPr>
          <a:xfrm>
            <a:off x="609600" y="124287"/>
            <a:ext cx="10972800" cy="6001877"/>
          </a:xfrm>
        </p:spPr>
        <p:txBody>
          <a:bodyPr/>
          <a:lstStyle/>
          <a:p>
            <a:pPr marL="0" indent="0">
              <a:buNone/>
            </a:pPr>
            <a:r>
              <a:rPr lang="en-US" sz="1600" b="1" i="1" u="sng" dirty="0">
                <a:solidFill>
                  <a:srgbClr val="FF0000"/>
                </a:solidFill>
              </a:rPr>
              <a:t>Weaknesses</a:t>
            </a:r>
          </a:p>
          <a:p>
            <a:pPr marL="0" indent="0" algn="just">
              <a:buNone/>
            </a:pPr>
            <a:r>
              <a:rPr lang="en-US" sz="1600" b="1" dirty="0"/>
              <a:t>Low level of vertical integration for table grapes: </a:t>
            </a:r>
            <a:r>
              <a:rPr lang="en-US" sz="1600" dirty="0"/>
              <a:t>Due to lack of knowledge and limitation of funding, the producers are unable to undertake the vertical integration of production, "from field to shelf".</a:t>
            </a:r>
          </a:p>
          <a:p>
            <a:pPr marL="0" indent="0" algn="just">
              <a:buNone/>
            </a:pPr>
            <a:endParaRPr lang="en-US" sz="1600" dirty="0"/>
          </a:p>
          <a:p>
            <a:pPr marL="0" indent="0" algn="just">
              <a:buNone/>
            </a:pPr>
            <a:r>
              <a:rPr lang="en-US" sz="1600" b="1" i="1" u="sng" dirty="0">
                <a:solidFill>
                  <a:srgbClr val="FF0000"/>
                </a:solidFill>
              </a:rPr>
              <a:t>Threats</a:t>
            </a:r>
          </a:p>
          <a:p>
            <a:pPr marL="0" indent="0" algn="just">
              <a:buNone/>
            </a:pPr>
            <a:r>
              <a:rPr lang="en-US" sz="1600" b="1" dirty="0"/>
              <a:t>Reduction in domestic consumption of table grapes due to the economic instability. </a:t>
            </a:r>
            <a:r>
              <a:rPr lang="en-US" sz="1600" dirty="0"/>
              <a:t>The domestic consumption in Greece, the last ten years, seems to increased, but if the economic crisis continue, probably it will be decreased.</a:t>
            </a:r>
          </a:p>
          <a:p>
            <a:pPr marL="0" indent="0" algn="just">
              <a:buNone/>
            </a:pPr>
            <a:endParaRPr lang="el-GR" sz="1600" dirty="0"/>
          </a:p>
        </p:txBody>
      </p:sp>
    </p:spTree>
    <p:extLst>
      <p:ext uri="{BB962C8B-B14F-4D97-AF65-F5344CB8AC3E}">
        <p14:creationId xmlns:p14="http://schemas.microsoft.com/office/powerpoint/2010/main" xmlns="" val="2420542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Θέση περιεχομένου 2">
            <a:extLst>
              <a:ext uri="{FF2B5EF4-FFF2-40B4-BE49-F238E27FC236}">
                <a16:creationId xmlns:a16="http://schemas.microsoft.com/office/drawing/2014/main" xmlns="" id="{B7D18A1F-A746-4681-9957-748EBF086A2E}"/>
              </a:ext>
            </a:extLst>
          </p:cNvPr>
          <p:cNvSpPr>
            <a:spLocks noGrp="1" noChangeArrowheads="1"/>
          </p:cNvSpPr>
          <p:nvPr>
            <p:ph idx="1"/>
          </p:nvPr>
        </p:nvSpPr>
        <p:spPr>
          <a:xfrm>
            <a:off x="1981200" y="188913"/>
            <a:ext cx="8229600" cy="5937250"/>
          </a:xfrm>
        </p:spPr>
        <p:txBody>
          <a:bodyPr/>
          <a:lstStyle/>
          <a:p>
            <a:pPr marL="0" indent="0" algn="ctr">
              <a:buNone/>
            </a:pPr>
            <a:r>
              <a:rPr lang="en-US" altLang="el-GR" sz="2000" dirty="0"/>
              <a:t>	</a:t>
            </a:r>
            <a:r>
              <a:rPr lang="en-US" altLang="el-GR" sz="2000" b="1" i="1" dirty="0"/>
              <a:t>Stakeholder Analysis </a:t>
            </a:r>
          </a:p>
          <a:p>
            <a:pPr marL="0" indent="0" algn="just">
              <a:lnSpc>
                <a:spcPct val="150000"/>
              </a:lnSpc>
              <a:buNone/>
            </a:pPr>
            <a:r>
              <a:rPr lang="en-US" altLang="el-GR" sz="1600" dirty="0"/>
              <a:t>The most significant stakeholders are: a) the consumers which are the moving power of the whole system whose demand the sector has to satisfy, b) the banks to give the capital to the farmers to establish a vineyard, c) the Wholesalers, which have from the great influence on the sector due to they set the prices, d) farmers, labor, pesticides and fertilizers supplies, machinery and equipment supplies and propagation materials supplies, collaborate in order to realize primary production, e) the certification bodies are major stakeholder since most of the crops are organically cultivated, f) Ministry of the governments, play important role are as they the legislative mechanisms that define the rules of the system (planting rights), while they supervise the implementation of the rules by all parts.</a:t>
            </a:r>
          </a:p>
          <a:p>
            <a:pPr marL="0" indent="0" algn="just">
              <a:buNone/>
            </a:pPr>
            <a:endParaRPr lang="el-GR" altLang="el-GR" sz="20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5B6BD7F1-E2DE-4530-8C0D-81A05644932F}"/>
              </a:ext>
            </a:extLst>
          </p:cNvPr>
          <p:cNvSpPr>
            <a:spLocks noGrp="1"/>
          </p:cNvSpPr>
          <p:nvPr>
            <p:ph idx="1"/>
          </p:nvPr>
        </p:nvSpPr>
        <p:spPr>
          <a:xfrm>
            <a:off x="609600" y="292963"/>
            <a:ext cx="10972800" cy="5833201"/>
          </a:xfrm>
        </p:spPr>
        <p:txBody>
          <a:bodyPr/>
          <a:lstStyle/>
          <a:p>
            <a:pPr marL="0" indent="0" algn="just">
              <a:lnSpc>
                <a:spcPct val="150000"/>
              </a:lnSpc>
              <a:buNone/>
            </a:pPr>
            <a:r>
              <a:rPr lang="en-US" sz="1600" dirty="0"/>
              <a:t>Other stakeholders with high influence especially for processed products are the processing units who could attempt to low price of grower in order to maximize their profit and some times that happens deliberately. In cases when the grower also processes the grapes on his own he has to comply with the health safety regulations.</a:t>
            </a:r>
          </a:p>
          <a:p>
            <a:pPr marL="0" indent="0" algn="just">
              <a:lnSpc>
                <a:spcPct val="150000"/>
              </a:lnSpc>
              <a:buNone/>
            </a:pPr>
            <a:endParaRPr lang="en-US" sz="1600" dirty="0"/>
          </a:p>
          <a:p>
            <a:pPr marL="0" indent="0" algn="just">
              <a:lnSpc>
                <a:spcPct val="150000"/>
              </a:lnSpc>
              <a:buNone/>
            </a:pPr>
            <a:r>
              <a:rPr lang="en-US" sz="1600" dirty="0"/>
              <a:t>The stakeholder’s category equipment suppliers, packaging materials suppliers and consultants contribute to the processing of table grapes and wine, in order to have end products ready to be bought by consumers. Finally, there are some other stakeholders (hotels, restaurants, Cellars, Environmental and Agricultural authorities </a:t>
            </a:r>
            <a:r>
              <a:rPr lang="en-US" sz="1600" dirty="0" err="1"/>
              <a:t>etc</a:t>
            </a:r>
            <a:r>
              <a:rPr lang="en-US" sz="1600" dirty="0"/>
              <a:t>) with no or some importance, which have some or no influence and are integral part of the sector of viticulture, table and wine grapes.</a:t>
            </a:r>
          </a:p>
          <a:p>
            <a:pPr marL="0" indent="0">
              <a:buNone/>
            </a:pPr>
            <a:endParaRPr lang="el-GR" dirty="0"/>
          </a:p>
        </p:txBody>
      </p:sp>
    </p:spTree>
    <p:extLst>
      <p:ext uri="{BB962C8B-B14F-4D97-AF65-F5344CB8AC3E}">
        <p14:creationId xmlns:p14="http://schemas.microsoft.com/office/powerpoint/2010/main" xmlns="" val="4064396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Θέση περιεχομένου 2">
            <a:extLst>
              <a:ext uri="{FF2B5EF4-FFF2-40B4-BE49-F238E27FC236}">
                <a16:creationId xmlns:a16="http://schemas.microsoft.com/office/drawing/2014/main" xmlns="" id="{91069FE8-B700-4E08-91B9-A92FA6E1FC0C}"/>
              </a:ext>
            </a:extLst>
          </p:cNvPr>
          <p:cNvSpPr>
            <a:spLocks noGrp="1" noChangeArrowheads="1"/>
          </p:cNvSpPr>
          <p:nvPr>
            <p:ph idx="1"/>
          </p:nvPr>
        </p:nvSpPr>
        <p:spPr>
          <a:xfrm>
            <a:off x="1981200" y="188913"/>
            <a:ext cx="8229600" cy="5937250"/>
          </a:xfrm>
        </p:spPr>
        <p:txBody>
          <a:bodyPr/>
          <a:lstStyle/>
          <a:p>
            <a:pPr marL="0" indent="0">
              <a:buNone/>
            </a:pPr>
            <a:r>
              <a:rPr lang="en-US" altLang="el-GR" sz="1600"/>
              <a:t>Table. Stakeholder analysis</a:t>
            </a:r>
          </a:p>
          <a:p>
            <a:pPr marL="0" indent="0">
              <a:buNone/>
            </a:pPr>
            <a:endParaRPr lang="el-GR" altLang="el-GR" sz="1600"/>
          </a:p>
        </p:txBody>
      </p:sp>
      <p:pic>
        <p:nvPicPr>
          <p:cNvPr id="88067" name="Εικόνα 3">
            <a:extLst>
              <a:ext uri="{FF2B5EF4-FFF2-40B4-BE49-F238E27FC236}">
                <a16:creationId xmlns:a16="http://schemas.microsoft.com/office/drawing/2014/main" xmlns="" id="{02698ED3-7AED-44AF-875F-4935E059C90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63750" y="679450"/>
            <a:ext cx="7920038" cy="549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35FF7F4E-D78E-4BFE-9E56-44EAB4660F91}"/>
              </a:ext>
            </a:extLst>
          </p:cNvPr>
          <p:cNvSpPr>
            <a:spLocks noGrp="1"/>
          </p:cNvSpPr>
          <p:nvPr>
            <p:ph idx="1"/>
          </p:nvPr>
        </p:nvSpPr>
        <p:spPr>
          <a:xfrm>
            <a:off x="609600" y="195309"/>
            <a:ext cx="10972800" cy="5930855"/>
          </a:xfrm>
        </p:spPr>
        <p:txBody>
          <a:bodyPr/>
          <a:lstStyle/>
          <a:p>
            <a:pPr marL="0" indent="0" algn="ctr">
              <a:buNone/>
            </a:pPr>
            <a:r>
              <a:rPr lang="en-US" sz="2000" b="1" i="1" u="sng" dirty="0"/>
              <a:t>Conclusion</a:t>
            </a:r>
          </a:p>
          <a:p>
            <a:pPr marL="0" indent="0" algn="just">
              <a:buNone/>
            </a:pPr>
            <a:endParaRPr lang="en-US" sz="1600" dirty="0"/>
          </a:p>
          <a:p>
            <a:pPr algn="just"/>
            <a:r>
              <a:rPr lang="en-US" sz="1800" dirty="0"/>
              <a:t>Viticulture of table and wine grapes sector from ancient times has always been a significant part of Greek tradition. This results in considerable prior experience in agriculture and viticulture and the “Know-how” in cultivation and processing techniques. Furthermore, the long tradition and experience on vine cultivation is due to the favorable and diverse climate and soil conditions.</a:t>
            </a:r>
          </a:p>
          <a:p>
            <a:pPr algn="just"/>
            <a:r>
              <a:rPr lang="en-US" sz="1800" dirty="0"/>
              <a:t>The problems created by the financial crisis affected negatively the investment sector and cash flow. The high initial cost of land, vineyard establishment and required equipment as well as the new recent taxes imposed on wine has made the sector quite inaccessible.</a:t>
            </a:r>
          </a:p>
          <a:p>
            <a:pPr algn="just"/>
            <a:r>
              <a:rPr lang="en-US" sz="1800" dirty="0"/>
              <a:t>The lack of certified propagating material of native wine varieties and inadequate research on Greek wine grape varieties are some of the main weakness that minimize the opportunity of the sector becoming more competitive against other countries.</a:t>
            </a:r>
          </a:p>
          <a:p>
            <a:pPr algn="just"/>
            <a:r>
              <a:rPr lang="en-US" sz="1800" dirty="0"/>
              <a:t>The establishment of organic and integrated farm management systems, the promotion of nutritional value and proven health benefits of wine, table grapes and currants will make the sector more competitive. </a:t>
            </a:r>
          </a:p>
          <a:p>
            <a:pPr algn="just"/>
            <a:r>
              <a:rPr lang="en-US" sz="1800" dirty="0"/>
              <a:t>Finally, synergies with </a:t>
            </a:r>
            <a:r>
              <a:rPr lang="en-US" sz="1800" dirty="0" err="1"/>
              <a:t>agro</a:t>
            </a:r>
            <a:r>
              <a:rPr lang="en-US" sz="1800" dirty="0"/>
              <a:t> tourism are proven to have a great positive impact on the promotion of the sector especially for the wineries.</a:t>
            </a:r>
            <a:endParaRPr lang="el-GR" sz="1800" dirty="0"/>
          </a:p>
        </p:txBody>
      </p:sp>
    </p:spTree>
    <p:extLst>
      <p:ext uri="{BB962C8B-B14F-4D97-AF65-F5344CB8AC3E}">
        <p14:creationId xmlns:p14="http://schemas.microsoft.com/office/powerpoint/2010/main" xmlns="" val="434906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B5683C6-CEB9-4D99-A93D-B7BD4EC4BC42}"/>
              </a:ext>
            </a:extLst>
          </p:cNvPr>
          <p:cNvSpPr>
            <a:spLocks noGrp="1"/>
          </p:cNvSpPr>
          <p:nvPr>
            <p:ph type="title"/>
          </p:nvPr>
        </p:nvSpPr>
        <p:spPr>
          <a:xfrm>
            <a:off x="609600" y="274638"/>
            <a:ext cx="10972800" cy="604251"/>
          </a:xfrm>
        </p:spPr>
        <p:txBody>
          <a:bodyPr/>
          <a:lstStyle/>
          <a:p>
            <a:r>
              <a:rPr lang="en-US" sz="1800" dirty="0"/>
              <a:t>Protected Designation of Origin (PDO)</a:t>
            </a:r>
            <a:endParaRPr lang="el-GR" sz="1800" dirty="0"/>
          </a:p>
        </p:txBody>
      </p:sp>
      <p:sp>
        <p:nvSpPr>
          <p:cNvPr id="3" name="Θέση περιεχομένου 2">
            <a:extLst>
              <a:ext uri="{FF2B5EF4-FFF2-40B4-BE49-F238E27FC236}">
                <a16:creationId xmlns:a16="http://schemas.microsoft.com/office/drawing/2014/main" xmlns="" id="{E966FB32-11F2-4C05-B1C4-872771252A6C}"/>
              </a:ext>
            </a:extLst>
          </p:cNvPr>
          <p:cNvSpPr>
            <a:spLocks noGrp="1"/>
          </p:cNvSpPr>
          <p:nvPr>
            <p:ph idx="1"/>
          </p:nvPr>
        </p:nvSpPr>
        <p:spPr>
          <a:xfrm>
            <a:off x="609600" y="878889"/>
            <a:ext cx="10972800" cy="5247275"/>
          </a:xfrm>
        </p:spPr>
        <p:txBody>
          <a:bodyPr/>
          <a:lstStyle/>
          <a:p>
            <a:pPr marL="0" indent="0" algn="just">
              <a:buNone/>
            </a:pPr>
            <a:r>
              <a:rPr lang="en-US" sz="1800" dirty="0"/>
              <a:t>Designation of origin</a:t>
            </a:r>
          </a:p>
          <a:p>
            <a:pPr marL="0" indent="0" algn="just">
              <a:buNone/>
            </a:pPr>
            <a:r>
              <a:rPr lang="en-US" sz="1800" dirty="0"/>
              <a:t>‘Designation of origin’ is a name which identifies a product:</a:t>
            </a:r>
          </a:p>
          <a:p>
            <a:pPr marL="0" indent="0" algn="just">
              <a:buNone/>
            </a:pPr>
            <a:r>
              <a:rPr lang="en-US" sz="1800" dirty="0"/>
              <a:t>(a) originating in a specific place, region or, in exceptional cases, a country;</a:t>
            </a:r>
          </a:p>
          <a:p>
            <a:pPr marL="0" indent="0" algn="just">
              <a:buNone/>
            </a:pPr>
            <a:r>
              <a:rPr lang="en-US" sz="1800" dirty="0"/>
              <a:t>(b) whose quality or characteristics are essentially or exclusively due to a particular geographical environment with its inherent natural and human factors; and</a:t>
            </a:r>
          </a:p>
          <a:p>
            <a:pPr marL="0" indent="0" algn="just">
              <a:buNone/>
            </a:pPr>
            <a:r>
              <a:rPr lang="en-US" sz="1800" dirty="0"/>
              <a:t>(c) the production steps of which all take place in the defined geographical area.</a:t>
            </a:r>
            <a:endParaRPr lang="el-GR" sz="1800" dirty="0"/>
          </a:p>
        </p:txBody>
      </p:sp>
    </p:spTree>
    <p:extLst>
      <p:ext uri="{BB962C8B-B14F-4D97-AF65-F5344CB8AC3E}">
        <p14:creationId xmlns:p14="http://schemas.microsoft.com/office/powerpoint/2010/main" xmlns="" val="2923436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C1CE8F0-D8ED-4ED9-AB94-D3DE18BBB9F4}"/>
              </a:ext>
            </a:extLst>
          </p:cNvPr>
          <p:cNvSpPr>
            <a:spLocks noGrp="1"/>
          </p:cNvSpPr>
          <p:nvPr>
            <p:ph type="title"/>
          </p:nvPr>
        </p:nvSpPr>
        <p:spPr>
          <a:xfrm>
            <a:off x="609600" y="274638"/>
            <a:ext cx="10972800" cy="701906"/>
          </a:xfrm>
        </p:spPr>
        <p:txBody>
          <a:bodyPr/>
          <a:lstStyle/>
          <a:p>
            <a:r>
              <a:rPr lang="en-US" sz="1800" dirty="0"/>
              <a:t>Protected Geographical Indication (PGI) </a:t>
            </a:r>
            <a:endParaRPr lang="el-GR" sz="1800" dirty="0"/>
          </a:p>
        </p:txBody>
      </p:sp>
      <p:sp>
        <p:nvSpPr>
          <p:cNvPr id="3" name="Θέση περιεχομένου 2">
            <a:extLst>
              <a:ext uri="{FF2B5EF4-FFF2-40B4-BE49-F238E27FC236}">
                <a16:creationId xmlns:a16="http://schemas.microsoft.com/office/drawing/2014/main" xmlns="" id="{B3A15DF8-3470-4A65-8FA4-160C4D3EE3BB}"/>
              </a:ext>
            </a:extLst>
          </p:cNvPr>
          <p:cNvSpPr>
            <a:spLocks noGrp="1"/>
          </p:cNvSpPr>
          <p:nvPr>
            <p:ph idx="1"/>
          </p:nvPr>
        </p:nvSpPr>
        <p:spPr>
          <a:xfrm>
            <a:off x="609600" y="976545"/>
            <a:ext cx="10972800" cy="5149620"/>
          </a:xfrm>
        </p:spPr>
        <p:txBody>
          <a:bodyPr/>
          <a:lstStyle/>
          <a:p>
            <a:pPr marL="0" indent="0" algn="just">
              <a:buNone/>
            </a:pPr>
            <a:r>
              <a:rPr lang="en-US" sz="1800" dirty="0"/>
              <a:t>Geographical indication</a:t>
            </a:r>
          </a:p>
          <a:p>
            <a:pPr marL="0" indent="0" algn="just">
              <a:buNone/>
            </a:pPr>
            <a:r>
              <a:rPr lang="en-US" sz="1800" dirty="0"/>
              <a:t>‘Geographical indication’ is a name which identifies a product:</a:t>
            </a:r>
          </a:p>
          <a:p>
            <a:pPr marL="0" indent="0" algn="just">
              <a:buNone/>
            </a:pPr>
            <a:r>
              <a:rPr lang="en-US" sz="1800" dirty="0"/>
              <a:t>(a) originating in a specific place, region or country;</a:t>
            </a:r>
          </a:p>
          <a:p>
            <a:pPr marL="0" indent="0" algn="just">
              <a:buNone/>
            </a:pPr>
            <a:r>
              <a:rPr lang="en-US" sz="1800" dirty="0"/>
              <a:t>(b) whose given quality, reputation or other characteristic is essentially attributable to its geographical origin; and</a:t>
            </a:r>
          </a:p>
          <a:p>
            <a:pPr marL="0" indent="0" algn="just">
              <a:buNone/>
            </a:pPr>
            <a:r>
              <a:rPr lang="en-US" sz="1800" dirty="0"/>
              <a:t>(c) at least one of the production steps of which take place in the defined geographical area</a:t>
            </a:r>
            <a:endParaRPr lang="el-GR" sz="1800" dirty="0"/>
          </a:p>
        </p:txBody>
      </p:sp>
    </p:spTree>
    <p:extLst>
      <p:ext uri="{BB962C8B-B14F-4D97-AF65-F5344CB8AC3E}">
        <p14:creationId xmlns:p14="http://schemas.microsoft.com/office/powerpoint/2010/main" xmlns="" val="1383931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733687E-AFAB-45D5-928E-5A5C7C504950}"/>
              </a:ext>
            </a:extLst>
          </p:cNvPr>
          <p:cNvSpPr>
            <a:spLocks noGrp="1"/>
          </p:cNvSpPr>
          <p:nvPr>
            <p:ph type="title"/>
          </p:nvPr>
        </p:nvSpPr>
        <p:spPr>
          <a:xfrm>
            <a:off x="609600" y="274638"/>
            <a:ext cx="10972800" cy="630884"/>
          </a:xfrm>
        </p:spPr>
        <p:txBody>
          <a:bodyPr/>
          <a:lstStyle/>
          <a:p>
            <a:r>
              <a:rPr lang="en-US" sz="1800" dirty="0"/>
              <a:t>Traditional </a:t>
            </a:r>
            <a:r>
              <a:rPr lang="en-US" sz="1800" dirty="0" err="1"/>
              <a:t>Specialities</a:t>
            </a:r>
            <a:r>
              <a:rPr lang="en-US" sz="1800" dirty="0"/>
              <a:t> Guaranteed (TSG)</a:t>
            </a:r>
            <a:endParaRPr lang="el-GR" sz="1800" dirty="0"/>
          </a:p>
        </p:txBody>
      </p:sp>
      <p:sp>
        <p:nvSpPr>
          <p:cNvPr id="3" name="Θέση περιεχομένου 2">
            <a:extLst>
              <a:ext uri="{FF2B5EF4-FFF2-40B4-BE49-F238E27FC236}">
                <a16:creationId xmlns:a16="http://schemas.microsoft.com/office/drawing/2014/main" xmlns="" id="{63928658-25BB-4E01-8AE6-B13F4F240D3F}"/>
              </a:ext>
            </a:extLst>
          </p:cNvPr>
          <p:cNvSpPr>
            <a:spLocks noGrp="1"/>
          </p:cNvSpPr>
          <p:nvPr>
            <p:ph idx="1"/>
          </p:nvPr>
        </p:nvSpPr>
        <p:spPr>
          <a:xfrm>
            <a:off x="609600" y="798991"/>
            <a:ext cx="10972800" cy="5327174"/>
          </a:xfrm>
        </p:spPr>
        <p:txBody>
          <a:bodyPr/>
          <a:lstStyle/>
          <a:p>
            <a:pPr marL="0" indent="0" algn="just">
              <a:buNone/>
            </a:pPr>
            <a:r>
              <a:rPr lang="en-US" sz="1800" dirty="0"/>
              <a:t>Traditional </a:t>
            </a:r>
            <a:r>
              <a:rPr lang="en-US" sz="1800" dirty="0" err="1"/>
              <a:t>Speciality</a:t>
            </a:r>
            <a:r>
              <a:rPr lang="en-US" sz="1800" dirty="0"/>
              <a:t> Guaranteed Product</a:t>
            </a:r>
          </a:p>
          <a:p>
            <a:pPr marL="0" indent="0" algn="just">
              <a:buNone/>
            </a:pPr>
            <a:r>
              <a:rPr lang="en-US" sz="1800" dirty="0"/>
              <a:t>A name shall be eligible for registration as a ‘traditional </a:t>
            </a:r>
            <a:r>
              <a:rPr lang="en-US" sz="1800" dirty="0" err="1"/>
              <a:t>speciality</a:t>
            </a:r>
            <a:r>
              <a:rPr lang="en-US" sz="1800" dirty="0"/>
              <a:t> guaranteed’ where it describes a specific product or foodstuff that:</a:t>
            </a:r>
          </a:p>
          <a:p>
            <a:pPr marL="0" indent="0" algn="just">
              <a:buNone/>
            </a:pPr>
            <a:r>
              <a:rPr lang="en-US" sz="1800" dirty="0"/>
              <a:t>(a) results from a mode of production, processing or composition corresponding to traditional practice for that product or foodstuff; or</a:t>
            </a:r>
          </a:p>
          <a:p>
            <a:pPr marL="0" indent="0" algn="just">
              <a:buNone/>
            </a:pPr>
            <a:r>
              <a:rPr lang="en-US" sz="1800" dirty="0"/>
              <a:t>(b) is produced from raw materials or ingredients that are those traditionally used.</a:t>
            </a:r>
            <a:endParaRPr lang="el-GR" sz="1800" dirty="0"/>
          </a:p>
        </p:txBody>
      </p:sp>
    </p:spTree>
    <p:extLst>
      <p:ext uri="{BB962C8B-B14F-4D97-AF65-F5344CB8AC3E}">
        <p14:creationId xmlns:p14="http://schemas.microsoft.com/office/powerpoint/2010/main" xmlns="" val="2241546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E3D6E33B-BEAA-4ECD-9436-601F3BBC5ADB}"/>
              </a:ext>
            </a:extLst>
          </p:cNvPr>
          <p:cNvSpPr>
            <a:spLocks noGrp="1"/>
          </p:cNvSpPr>
          <p:nvPr>
            <p:ph idx="1"/>
          </p:nvPr>
        </p:nvSpPr>
        <p:spPr>
          <a:xfrm>
            <a:off x="609600" y="390617"/>
            <a:ext cx="10972800" cy="5735547"/>
          </a:xfrm>
        </p:spPr>
        <p:txBody>
          <a:bodyPr/>
          <a:lstStyle/>
          <a:p>
            <a:pPr marL="0" indent="0" algn="just">
              <a:buNone/>
            </a:pPr>
            <a:r>
              <a:rPr lang="en-US" sz="1800" dirty="0"/>
              <a:t>Competent Authorities for official controls</a:t>
            </a:r>
          </a:p>
          <a:p>
            <a:pPr marL="0" indent="0" algn="just">
              <a:buNone/>
            </a:pPr>
            <a:endParaRPr lang="en-US" sz="1800" dirty="0"/>
          </a:p>
          <a:p>
            <a:pPr marL="0" indent="0" algn="just">
              <a:buNone/>
            </a:pPr>
            <a:r>
              <a:rPr lang="en-US" sz="1800" dirty="0"/>
              <a:t>In Greece, since 1.6.2006, EL.G.O. DEMETER (former AGROCERT), has been authorized to grant certification to enterprises, to carry out controls in cooperation with the Directorates of the Rural Development of the Prefectures, to ensure compliance with the specifications, to certify the products in question as well as to keep a register of the enterprises approved for the usage of PDO and PGI indications.</a:t>
            </a:r>
            <a:endParaRPr lang="el-GR" sz="1800" dirty="0"/>
          </a:p>
        </p:txBody>
      </p:sp>
    </p:spTree>
    <p:extLst>
      <p:ext uri="{BB962C8B-B14F-4D97-AF65-F5344CB8AC3E}">
        <p14:creationId xmlns:p14="http://schemas.microsoft.com/office/powerpoint/2010/main" xmlns="" val="490352573"/>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1873</TotalTime>
  <Words>5067</Words>
  <Application>Microsoft Office PowerPoint</Application>
  <PresentationFormat>Προσαρμογή</PresentationFormat>
  <Paragraphs>236</Paragraphs>
  <Slides>54</Slides>
  <Notes>0</Notes>
  <HiddenSlides>0</HiddenSlides>
  <MMClips>0</MMClips>
  <ScaleCrop>false</ScaleCrop>
  <HeadingPairs>
    <vt:vector size="4" baseType="variant">
      <vt:variant>
        <vt:lpstr>Θέμα</vt:lpstr>
      </vt:variant>
      <vt:variant>
        <vt:i4>2</vt:i4>
      </vt:variant>
      <vt:variant>
        <vt:lpstr>Τίτλοι διαφανειών</vt:lpstr>
      </vt:variant>
      <vt:variant>
        <vt:i4>54</vt:i4>
      </vt:variant>
    </vt:vector>
  </HeadingPairs>
  <TitlesOfParts>
    <vt:vector size="56" baseType="lpstr">
      <vt:lpstr>Diseño predeterminado</vt:lpstr>
      <vt:lpstr>1_Diseño predeterminado</vt:lpstr>
      <vt:lpstr>Διαφάνεια 1</vt:lpstr>
      <vt:lpstr>Διαφάνεια 2</vt:lpstr>
      <vt:lpstr>Table 1: Grape Production and Utilization, 2016 – 2018</vt:lpstr>
      <vt:lpstr>Διαφάνεια 4</vt:lpstr>
      <vt:lpstr>Διαφάνεια 5</vt:lpstr>
      <vt:lpstr>Protected Designation of Origin (PDO)</vt:lpstr>
      <vt:lpstr>Protected Geographical Indication (PGI) </vt:lpstr>
      <vt:lpstr>Traditional Specialities Guaranteed (TSG)</vt:lpstr>
      <vt:lpstr>Διαφάνεια 9</vt:lpstr>
      <vt:lpstr>Submission and scrutiny procedures for registration applications </vt:lpstr>
      <vt:lpstr>Διαφάνεια 11</vt:lpstr>
      <vt:lpstr>Διαφάνεια 12</vt:lpstr>
      <vt:lpstr>Διαφάνεια 13</vt:lpstr>
      <vt:lpstr>EU and National Legislation </vt:lpstr>
      <vt:lpstr>Διαφάνεια 15</vt:lpstr>
      <vt:lpstr>Athiri</vt:lpstr>
      <vt:lpstr>Assyrtiko</vt:lpstr>
      <vt:lpstr>Aidani</vt:lpstr>
      <vt:lpstr>Lagorthi</vt:lpstr>
      <vt:lpstr>Malagousia</vt:lpstr>
      <vt:lpstr>Debina</vt:lpstr>
      <vt:lpstr>Roditis</vt:lpstr>
      <vt:lpstr>Vilana</vt:lpstr>
      <vt:lpstr>White Muscat</vt:lpstr>
      <vt:lpstr>Moschofilero</vt:lpstr>
      <vt:lpstr>Robola</vt:lpstr>
      <vt:lpstr>Savatiano</vt:lpstr>
      <vt:lpstr>Tsaoussi</vt:lpstr>
      <vt:lpstr>Red Varieties Xynomavro</vt:lpstr>
      <vt:lpstr>Aghiorghitiko</vt:lpstr>
      <vt:lpstr>Krassato</vt:lpstr>
      <vt:lpstr>Moschomavro</vt:lpstr>
      <vt:lpstr>Stavroto</vt:lpstr>
      <vt:lpstr>Limnio or Kalambaki</vt:lpstr>
      <vt:lpstr>Negoska</vt:lpstr>
      <vt:lpstr>Kotsifali</vt:lpstr>
      <vt:lpstr>Mandelari or Mandelaria or Amorgiano</vt:lpstr>
      <vt:lpstr>Mavrodaphne</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Maria</dc:creator>
  <cp:lastModifiedBy>xanthi</cp:lastModifiedBy>
  <cp:revision>25</cp:revision>
  <dcterms:created xsi:type="dcterms:W3CDTF">2020-11-02T09:20:42Z</dcterms:created>
  <dcterms:modified xsi:type="dcterms:W3CDTF">2021-07-12T11:45:12Z</dcterms:modified>
</cp:coreProperties>
</file>