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43" r:id="rId77"/>
    <p:sldId id="344" r:id="rId78"/>
    <p:sldId id="345" r:id="rId79"/>
    <p:sldId id="332" r:id="rId80"/>
    <p:sldId id="333" r:id="rId81"/>
    <p:sldId id="334" r:id="rId82"/>
    <p:sldId id="335" r:id="rId83"/>
    <p:sldId id="336" r:id="rId84"/>
    <p:sldId id="337" r:id="rId85"/>
    <p:sldId id="338" r:id="rId86"/>
    <p:sldId id="339" r:id="rId87"/>
    <p:sldId id="340" r:id="rId88"/>
    <p:sldId id="341" r:id="rId89"/>
    <p:sldId id="346" r:id="rId90"/>
    <p:sldId id="347" r:id="rId91"/>
    <p:sldId id="348" r:id="rId9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996633"/>
    <a:srgbClr val="CC9900"/>
    <a:srgbClr val="663300"/>
    <a:srgbClr val="00669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59" d="100"/>
          <a:sy n="59" d="100"/>
        </p:scale>
        <p:origin x="154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id="{C00BA3F9-0EAC-4472-ABCC-71D11D488AB0}"/>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5" name="Rectangle 5">
            <a:extLst>
              <a:ext uri="{FF2B5EF4-FFF2-40B4-BE49-F238E27FC236}">
                <a16:creationId xmlns:a16="http://schemas.microsoft.com/office/drawing/2014/main" id="{27EA6428-E892-4A0E-AF2E-4EFD14AB8650}"/>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6" name="Rectangle 6">
            <a:extLst>
              <a:ext uri="{FF2B5EF4-FFF2-40B4-BE49-F238E27FC236}">
                <a16:creationId xmlns:a16="http://schemas.microsoft.com/office/drawing/2014/main" id="{B0688F15-77BE-4362-8CE0-BC96C2581EB5}"/>
              </a:ext>
            </a:extLst>
          </p:cNvPr>
          <p:cNvSpPr>
            <a:spLocks noGrp="1" noChangeArrowheads="1"/>
          </p:cNvSpPr>
          <p:nvPr>
            <p:ph type="sldNum" sz="quarter" idx="12"/>
          </p:nvPr>
        </p:nvSpPr>
        <p:spPr>
          <a:ln/>
        </p:spPr>
        <p:txBody>
          <a:bodyPr/>
          <a:lstStyle>
            <a:lvl1pPr>
              <a:defRPr/>
            </a:lvl1pPr>
          </a:lstStyle>
          <a:p>
            <a:fld id="{4644AA7F-8240-446A-B5D9-9957F23DEB47}" type="slidenum">
              <a:rPr lang="es-ES" altLang="el-GR"/>
              <a:pPr/>
              <a:t>‹#›</a:t>
            </a:fld>
            <a:endParaRPr lang="es-ES" altLang="el-GR"/>
          </a:p>
        </p:txBody>
      </p:sp>
    </p:spTree>
    <p:extLst>
      <p:ext uri="{BB962C8B-B14F-4D97-AF65-F5344CB8AC3E}">
        <p14:creationId xmlns:p14="http://schemas.microsoft.com/office/powerpoint/2010/main" val="215630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00C15F3C-69F9-40BD-8E0A-3C94AE60BEE9}"/>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5" name="Rectangle 5">
            <a:extLst>
              <a:ext uri="{FF2B5EF4-FFF2-40B4-BE49-F238E27FC236}">
                <a16:creationId xmlns:a16="http://schemas.microsoft.com/office/drawing/2014/main" id="{305199E7-BB76-481D-911D-B1386140F5CE}"/>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6" name="Rectangle 6">
            <a:extLst>
              <a:ext uri="{FF2B5EF4-FFF2-40B4-BE49-F238E27FC236}">
                <a16:creationId xmlns:a16="http://schemas.microsoft.com/office/drawing/2014/main" id="{301A4E46-1FA9-428B-8684-FA22C67863C8}"/>
              </a:ext>
            </a:extLst>
          </p:cNvPr>
          <p:cNvSpPr>
            <a:spLocks noGrp="1" noChangeArrowheads="1"/>
          </p:cNvSpPr>
          <p:nvPr>
            <p:ph type="sldNum" sz="quarter" idx="12"/>
          </p:nvPr>
        </p:nvSpPr>
        <p:spPr>
          <a:ln/>
        </p:spPr>
        <p:txBody>
          <a:bodyPr/>
          <a:lstStyle>
            <a:lvl1pPr>
              <a:defRPr/>
            </a:lvl1pPr>
          </a:lstStyle>
          <a:p>
            <a:fld id="{90DAEDC4-9B29-4A99-8405-F7FBC08DCF0F}" type="slidenum">
              <a:rPr lang="es-ES" altLang="el-GR"/>
              <a:pPr/>
              <a:t>‹#›</a:t>
            </a:fld>
            <a:endParaRPr lang="es-ES" altLang="el-GR"/>
          </a:p>
        </p:txBody>
      </p:sp>
    </p:spTree>
    <p:extLst>
      <p:ext uri="{BB962C8B-B14F-4D97-AF65-F5344CB8AC3E}">
        <p14:creationId xmlns:p14="http://schemas.microsoft.com/office/powerpoint/2010/main" val="237013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1CB82A70-F3E3-452C-9375-4D0F5CF9A770}"/>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5" name="Rectangle 5">
            <a:extLst>
              <a:ext uri="{FF2B5EF4-FFF2-40B4-BE49-F238E27FC236}">
                <a16:creationId xmlns:a16="http://schemas.microsoft.com/office/drawing/2014/main" id="{F507DB7C-8BEF-48C4-8162-1DA893274F74}"/>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6" name="Rectangle 6">
            <a:extLst>
              <a:ext uri="{FF2B5EF4-FFF2-40B4-BE49-F238E27FC236}">
                <a16:creationId xmlns:a16="http://schemas.microsoft.com/office/drawing/2014/main" id="{668CA84B-1231-452F-9CD9-D065522D8251}"/>
              </a:ext>
            </a:extLst>
          </p:cNvPr>
          <p:cNvSpPr>
            <a:spLocks noGrp="1" noChangeArrowheads="1"/>
          </p:cNvSpPr>
          <p:nvPr>
            <p:ph type="sldNum" sz="quarter" idx="12"/>
          </p:nvPr>
        </p:nvSpPr>
        <p:spPr>
          <a:ln/>
        </p:spPr>
        <p:txBody>
          <a:bodyPr/>
          <a:lstStyle>
            <a:lvl1pPr>
              <a:defRPr/>
            </a:lvl1pPr>
          </a:lstStyle>
          <a:p>
            <a:fld id="{642B6B85-5B0B-4CDB-80FD-B36AE6EAE870}" type="slidenum">
              <a:rPr lang="es-ES" altLang="el-GR"/>
              <a:pPr/>
              <a:t>‹#›</a:t>
            </a:fld>
            <a:endParaRPr lang="es-ES" altLang="el-GR"/>
          </a:p>
        </p:txBody>
      </p:sp>
    </p:spTree>
    <p:extLst>
      <p:ext uri="{BB962C8B-B14F-4D97-AF65-F5344CB8AC3E}">
        <p14:creationId xmlns:p14="http://schemas.microsoft.com/office/powerpoint/2010/main" val="361990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F7ADD11B-2636-42E5-AC6F-67090A3A9399}"/>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5" name="Rectangle 5">
            <a:extLst>
              <a:ext uri="{FF2B5EF4-FFF2-40B4-BE49-F238E27FC236}">
                <a16:creationId xmlns:a16="http://schemas.microsoft.com/office/drawing/2014/main" id="{88575AF8-EF00-49CA-A52D-2F43333DC403}"/>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6" name="Rectangle 6">
            <a:extLst>
              <a:ext uri="{FF2B5EF4-FFF2-40B4-BE49-F238E27FC236}">
                <a16:creationId xmlns:a16="http://schemas.microsoft.com/office/drawing/2014/main" id="{8E10228D-3090-44B0-9649-A832BF15C042}"/>
              </a:ext>
            </a:extLst>
          </p:cNvPr>
          <p:cNvSpPr>
            <a:spLocks noGrp="1" noChangeArrowheads="1"/>
          </p:cNvSpPr>
          <p:nvPr>
            <p:ph type="sldNum" sz="quarter" idx="12"/>
          </p:nvPr>
        </p:nvSpPr>
        <p:spPr>
          <a:ln/>
        </p:spPr>
        <p:txBody>
          <a:bodyPr/>
          <a:lstStyle>
            <a:lvl1pPr>
              <a:defRPr/>
            </a:lvl1pPr>
          </a:lstStyle>
          <a:p>
            <a:fld id="{E6722C08-C3CC-4A30-BAE3-FF86A1D20061}" type="slidenum">
              <a:rPr lang="es-ES" altLang="el-GR"/>
              <a:pPr/>
              <a:t>‹#›</a:t>
            </a:fld>
            <a:endParaRPr lang="es-ES" altLang="el-GR"/>
          </a:p>
        </p:txBody>
      </p:sp>
    </p:spTree>
    <p:extLst>
      <p:ext uri="{BB962C8B-B14F-4D97-AF65-F5344CB8AC3E}">
        <p14:creationId xmlns:p14="http://schemas.microsoft.com/office/powerpoint/2010/main" val="9311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Επεξεργασία στυλ υποδείγματος κειμένου</a:t>
            </a:r>
          </a:p>
        </p:txBody>
      </p:sp>
      <p:sp>
        <p:nvSpPr>
          <p:cNvPr id="4" name="Rectangle 4">
            <a:extLst>
              <a:ext uri="{FF2B5EF4-FFF2-40B4-BE49-F238E27FC236}">
                <a16:creationId xmlns:a16="http://schemas.microsoft.com/office/drawing/2014/main" id="{6B075D1D-8A7F-4ECF-A1B0-FB84702C42F8}"/>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5" name="Rectangle 5">
            <a:extLst>
              <a:ext uri="{FF2B5EF4-FFF2-40B4-BE49-F238E27FC236}">
                <a16:creationId xmlns:a16="http://schemas.microsoft.com/office/drawing/2014/main" id="{0E4D27C3-60B8-4E52-A872-EB3F6E411310}"/>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6" name="Rectangle 6">
            <a:extLst>
              <a:ext uri="{FF2B5EF4-FFF2-40B4-BE49-F238E27FC236}">
                <a16:creationId xmlns:a16="http://schemas.microsoft.com/office/drawing/2014/main" id="{96293559-E5C3-4767-B5B8-ECAB9946B186}"/>
              </a:ext>
            </a:extLst>
          </p:cNvPr>
          <p:cNvSpPr>
            <a:spLocks noGrp="1" noChangeArrowheads="1"/>
          </p:cNvSpPr>
          <p:nvPr>
            <p:ph type="sldNum" sz="quarter" idx="12"/>
          </p:nvPr>
        </p:nvSpPr>
        <p:spPr>
          <a:ln/>
        </p:spPr>
        <p:txBody>
          <a:bodyPr/>
          <a:lstStyle>
            <a:lvl1pPr>
              <a:defRPr/>
            </a:lvl1pPr>
          </a:lstStyle>
          <a:p>
            <a:fld id="{84B74BF1-ECF1-478A-BDA2-C479FA430EFA}" type="slidenum">
              <a:rPr lang="es-ES" altLang="el-GR"/>
              <a:pPr/>
              <a:t>‹#›</a:t>
            </a:fld>
            <a:endParaRPr lang="es-ES" altLang="el-GR"/>
          </a:p>
        </p:txBody>
      </p:sp>
    </p:spTree>
    <p:extLst>
      <p:ext uri="{BB962C8B-B14F-4D97-AF65-F5344CB8AC3E}">
        <p14:creationId xmlns:p14="http://schemas.microsoft.com/office/powerpoint/2010/main" val="151361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half" idx="1"/>
          </p:nvPr>
        </p:nvSpPr>
        <p:spPr>
          <a:xfrm>
            <a:off x="457200" y="1600200"/>
            <a:ext cx="4038600" cy="452596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E0BA6C47-AB9C-449B-8486-DD3E79B0E3E4}"/>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6" name="Rectangle 5">
            <a:extLst>
              <a:ext uri="{FF2B5EF4-FFF2-40B4-BE49-F238E27FC236}">
                <a16:creationId xmlns:a16="http://schemas.microsoft.com/office/drawing/2014/main" id="{677A0EB5-368B-4A87-A81B-6D259392770A}"/>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7" name="Rectangle 6">
            <a:extLst>
              <a:ext uri="{FF2B5EF4-FFF2-40B4-BE49-F238E27FC236}">
                <a16:creationId xmlns:a16="http://schemas.microsoft.com/office/drawing/2014/main" id="{7BCD34E7-9097-46DD-A934-3E603DAC53B1}"/>
              </a:ext>
            </a:extLst>
          </p:cNvPr>
          <p:cNvSpPr>
            <a:spLocks noGrp="1" noChangeArrowheads="1"/>
          </p:cNvSpPr>
          <p:nvPr>
            <p:ph type="sldNum" sz="quarter" idx="12"/>
          </p:nvPr>
        </p:nvSpPr>
        <p:spPr>
          <a:ln/>
        </p:spPr>
        <p:txBody>
          <a:bodyPr/>
          <a:lstStyle>
            <a:lvl1pPr>
              <a:defRPr/>
            </a:lvl1pPr>
          </a:lstStyle>
          <a:p>
            <a:fld id="{B2A16F44-1ED6-4294-94D7-4017350CDC2F}" type="slidenum">
              <a:rPr lang="es-ES" altLang="el-GR"/>
              <a:pPr/>
              <a:t>‹#›</a:t>
            </a:fld>
            <a:endParaRPr lang="es-ES" altLang="el-GR"/>
          </a:p>
        </p:txBody>
      </p:sp>
    </p:spTree>
    <p:extLst>
      <p:ext uri="{BB962C8B-B14F-4D97-AF65-F5344CB8AC3E}">
        <p14:creationId xmlns:p14="http://schemas.microsoft.com/office/powerpoint/2010/main" val="159845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4CEB1B61-5C5D-4E4F-B560-8C143D87CFD5}"/>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8" name="Rectangle 5">
            <a:extLst>
              <a:ext uri="{FF2B5EF4-FFF2-40B4-BE49-F238E27FC236}">
                <a16:creationId xmlns:a16="http://schemas.microsoft.com/office/drawing/2014/main" id="{4611E858-F522-4284-92D2-D5B90D44BABA}"/>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9" name="Rectangle 6">
            <a:extLst>
              <a:ext uri="{FF2B5EF4-FFF2-40B4-BE49-F238E27FC236}">
                <a16:creationId xmlns:a16="http://schemas.microsoft.com/office/drawing/2014/main" id="{8DC19F25-CCF4-4830-B802-ABFA69749D35}"/>
              </a:ext>
            </a:extLst>
          </p:cNvPr>
          <p:cNvSpPr>
            <a:spLocks noGrp="1" noChangeArrowheads="1"/>
          </p:cNvSpPr>
          <p:nvPr>
            <p:ph type="sldNum" sz="quarter" idx="12"/>
          </p:nvPr>
        </p:nvSpPr>
        <p:spPr>
          <a:ln/>
        </p:spPr>
        <p:txBody>
          <a:bodyPr/>
          <a:lstStyle>
            <a:lvl1pPr>
              <a:defRPr/>
            </a:lvl1pPr>
          </a:lstStyle>
          <a:p>
            <a:fld id="{16E5B979-9321-46F9-AB3C-1E8A5B802767}" type="slidenum">
              <a:rPr lang="es-ES" altLang="el-GR"/>
              <a:pPr/>
              <a:t>‹#›</a:t>
            </a:fld>
            <a:endParaRPr lang="es-ES" altLang="el-GR"/>
          </a:p>
        </p:txBody>
      </p:sp>
    </p:spTree>
    <p:extLst>
      <p:ext uri="{BB962C8B-B14F-4D97-AF65-F5344CB8AC3E}">
        <p14:creationId xmlns:p14="http://schemas.microsoft.com/office/powerpoint/2010/main" val="71765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Rectangle 4">
            <a:extLst>
              <a:ext uri="{FF2B5EF4-FFF2-40B4-BE49-F238E27FC236}">
                <a16:creationId xmlns:a16="http://schemas.microsoft.com/office/drawing/2014/main" id="{4823DA8D-33EE-41F1-97DD-31C1B0FFED61}"/>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4" name="Rectangle 5">
            <a:extLst>
              <a:ext uri="{FF2B5EF4-FFF2-40B4-BE49-F238E27FC236}">
                <a16:creationId xmlns:a16="http://schemas.microsoft.com/office/drawing/2014/main" id="{9B973669-25EE-4154-ACCC-07AE0A3941C8}"/>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5" name="Rectangle 6">
            <a:extLst>
              <a:ext uri="{FF2B5EF4-FFF2-40B4-BE49-F238E27FC236}">
                <a16:creationId xmlns:a16="http://schemas.microsoft.com/office/drawing/2014/main" id="{AE1B7853-3B28-4595-B4AC-14F1293289DE}"/>
              </a:ext>
            </a:extLst>
          </p:cNvPr>
          <p:cNvSpPr>
            <a:spLocks noGrp="1" noChangeArrowheads="1"/>
          </p:cNvSpPr>
          <p:nvPr>
            <p:ph type="sldNum" sz="quarter" idx="12"/>
          </p:nvPr>
        </p:nvSpPr>
        <p:spPr>
          <a:ln/>
        </p:spPr>
        <p:txBody>
          <a:bodyPr/>
          <a:lstStyle>
            <a:lvl1pPr>
              <a:defRPr/>
            </a:lvl1pPr>
          </a:lstStyle>
          <a:p>
            <a:fld id="{7EA532D3-F5C6-45B0-AF42-55CCCFC541FF}" type="slidenum">
              <a:rPr lang="es-ES" altLang="el-GR"/>
              <a:pPr/>
              <a:t>‹#›</a:t>
            </a:fld>
            <a:endParaRPr lang="es-ES" altLang="el-GR"/>
          </a:p>
        </p:txBody>
      </p:sp>
    </p:spTree>
    <p:extLst>
      <p:ext uri="{BB962C8B-B14F-4D97-AF65-F5344CB8AC3E}">
        <p14:creationId xmlns:p14="http://schemas.microsoft.com/office/powerpoint/2010/main" val="10275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3EAB24-C036-4822-A88B-DCF818480329}"/>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3" name="Rectangle 5">
            <a:extLst>
              <a:ext uri="{FF2B5EF4-FFF2-40B4-BE49-F238E27FC236}">
                <a16:creationId xmlns:a16="http://schemas.microsoft.com/office/drawing/2014/main" id="{13F65965-F559-430D-A277-83EFD4AB2EBA}"/>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4" name="Rectangle 6">
            <a:extLst>
              <a:ext uri="{FF2B5EF4-FFF2-40B4-BE49-F238E27FC236}">
                <a16:creationId xmlns:a16="http://schemas.microsoft.com/office/drawing/2014/main" id="{68ACE85E-61C5-4C17-B554-08E2B1824FE4}"/>
              </a:ext>
            </a:extLst>
          </p:cNvPr>
          <p:cNvSpPr>
            <a:spLocks noGrp="1" noChangeArrowheads="1"/>
          </p:cNvSpPr>
          <p:nvPr>
            <p:ph type="sldNum" sz="quarter" idx="12"/>
          </p:nvPr>
        </p:nvSpPr>
        <p:spPr>
          <a:ln/>
        </p:spPr>
        <p:txBody>
          <a:bodyPr/>
          <a:lstStyle>
            <a:lvl1pPr>
              <a:defRPr/>
            </a:lvl1pPr>
          </a:lstStyle>
          <a:p>
            <a:fld id="{192427FC-C7F1-4075-AEFC-7F0D1DDBD76B}" type="slidenum">
              <a:rPr lang="es-ES" altLang="el-GR"/>
              <a:pPr/>
              <a:t>‹#›</a:t>
            </a:fld>
            <a:endParaRPr lang="es-ES" altLang="el-GR"/>
          </a:p>
        </p:txBody>
      </p:sp>
    </p:spTree>
    <p:extLst>
      <p:ext uri="{BB962C8B-B14F-4D97-AF65-F5344CB8AC3E}">
        <p14:creationId xmlns:p14="http://schemas.microsoft.com/office/powerpoint/2010/main" val="314917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Rectangle 4">
            <a:extLst>
              <a:ext uri="{FF2B5EF4-FFF2-40B4-BE49-F238E27FC236}">
                <a16:creationId xmlns:a16="http://schemas.microsoft.com/office/drawing/2014/main" id="{5D259C08-868D-41AE-88FD-D2509FEFDEC7}"/>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6" name="Rectangle 5">
            <a:extLst>
              <a:ext uri="{FF2B5EF4-FFF2-40B4-BE49-F238E27FC236}">
                <a16:creationId xmlns:a16="http://schemas.microsoft.com/office/drawing/2014/main" id="{3230A697-B6CF-4AD7-B23D-C6EDCF35E868}"/>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7" name="Rectangle 6">
            <a:extLst>
              <a:ext uri="{FF2B5EF4-FFF2-40B4-BE49-F238E27FC236}">
                <a16:creationId xmlns:a16="http://schemas.microsoft.com/office/drawing/2014/main" id="{366117D3-0DF3-4847-9B6A-FCE2E050CB32}"/>
              </a:ext>
            </a:extLst>
          </p:cNvPr>
          <p:cNvSpPr>
            <a:spLocks noGrp="1" noChangeArrowheads="1"/>
          </p:cNvSpPr>
          <p:nvPr>
            <p:ph type="sldNum" sz="quarter" idx="12"/>
          </p:nvPr>
        </p:nvSpPr>
        <p:spPr>
          <a:ln/>
        </p:spPr>
        <p:txBody>
          <a:bodyPr/>
          <a:lstStyle>
            <a:lvl1pPr>
              <a:defRPr/>
            </a:lvl1pPr>
          </a:lstStyle>
          <a:p>
            <a:fld id="{C39F0739-94BE-4552-B50B-FFCD82F29C29}" type="slidenum">
              <a:rPr lang="es-ES" altLang="el-GR"/>
              <a:pPr/>
              <a:t>‹#›</a:t>
            </a:fld>
            <a:endParaRPr lang="es-ES" altLang="el-GR"/>
          </a:p>
        </p:txBody>
      </p:sp>
    </p:spTree>
    <p:extLst>
      <p:ext uri="{BB962C8B-B14F-4D97-AF65-F5344CB8AC3E}">
        <p14:creationId xmlns:p14="http://schemas.microsoft.com/office/powerpoint/2010/main" val="294383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Rectangle 4">
            <a:extLst>
              <a:ext uri="{FF2B5EF4-FFF2-40B4-BE49-F238E27FC236}">
                <a16:creationId xmlns:a16="http://schemas.microsoft.com/office/drawing/2014/main" id="{94FC2D44-3C95-4E25-B77D-C0E6579864B1}"/>
              </a:ext>
            </a:extLst>
          </p:cNvPr>
          <p:cNvSpPr>
            <a:spLocks noGrp="1" noChangeArrowheads="1"/>
          </p:cNvSpPr>
          <p:nvPr>
            <p:ph type="dt" sz="half" idx="10"/>
          </p:nvPr>
        </p:nvSpPr>
        <p:spPr>
          <a:ln/>
        </p:spPr>
        <p:txBody>
          <a:bodyPr/>
          <a:lstStyle>
            <a:lvl1pPr>
              <a:defRPr/>
            </a:lvl1pPr>
          </a:lstStyle>
          <a:p>
            <a:pPr>
              <a:defRPr/>
            </a:pPr>
            <a:endParaRPr lang="es-ES" altLang="el-GR"/>
          </a:p>
        </p:txBody>
      </p:sp>
      <p:sp>
        <p:nvSpPr>
          <p:cNvPr id="6" name="Rectangle 5">
            <a:extLst>
              <a:ext uri="{FF2B5EF4-FFF2-40B4-BE49-F238E27FC236}">
                <a16:creationId xmlns:a16="http://schemas.microsoft.com/office/drawing/2014/main" id="{07E3E152-012A-49E2-8B9D-FB70ADFEDE88}"/>
              </a:ext>
            </a:extLst>
          </p:cNvPr>
          <p:cNvSpPr>
            <a:spLocks noGrp="1" noChangeArrowheads="1"/>
          </p:cNvSpPr>
          <p:nvPr>
            <p:ph type="ftr" sz="quarter" idx="11"/>
          </p:nvPr>
        </p:nvSpPr>
        <p:spPr>
          <a:ln/>
        </p:spPr>
        <p:txBody>
          <a:bodyPr/>
          <a:lstStyle>
            <a:lvl1pPr>
              <a:defRPr/>
            </a:lvl1pPr>
          </a:lstStyle>
          <a:p>
            <a:pPr>
              <a:defRPr/>
            </a:pPr>
            <a:endParaRPr lang="es-ES" altLang="el-GR"/>
          </a:p>
        </p:txBody>
      </p:sp>
      <p:sp>
        <p:nvSpPr>
          <p:cNvPr id="7" name="Rectangle 6">
            <a:extLst>
              <a:ext uri="{FF2B5EF4-FFF2-40B4-BE49-F238E27FC236}">
                <a16:creationId xmlns:a16="http://schemas.microsoft.com/office/drawing/2014/main" id="{926D86CB-1223-48C9-890E-7C67233806E2}"/>
              </a:ext>
            </a:extLst>
          </p:cNvPr>
          <p:cNvSpPr>
            <a:spLocks noGrp="1" noChangeArrowheads="1"/>
          </p:cNvSpPr>
          <p:nvPr>
            <p:ph type="sldNum" sz="quarter" idx="12"/>
          </p:nvPr>
        </p:nvSpPr>
        <p:spPr>
          <a:ln/>
        </p:spPr>
        <p:txBody>
          <a:bodyPr/>
          <a:lstStyle>
            <a:lvl1pPr>
              <a:defRPr/>
            </a:lvl1pPr>
          </a:lstStyle>
          <a:p>
            <a:fld id="{A4327B2F-4DBB-427A-BD0E-C3E081BBBE9B}" type="slidenum">
              <a:rPr lang="es-ES" altLang="el-GR"/>
              <a:pPr/>
              <a:t>‹#›</a:t>
            </a:fld>
            <a:endParaRPr lang="es-ES" altLang="el-GR"/>
          </a:p>
        </p:txBody>
      </p:sp>
    </p:spTree>
    <p:extLst>
      <p:ext uri="{BB962C8B-B14F-4D97-AF65-F5344CB8AC3E}">
        <p14:creationId xmlns:p14="http://schemas.microsoft.com/office/powerpoint/2010/main" val="16242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0DBCC69-BFB4-404C-ACAF-2424E7CB709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l-GR"/>
              <a:t>Haga clic para cambiar el estilo de título	</a:t>
            </a:r>
          </a:p>
        </p:txBody>
      </p:sp>
      <p:sp>
        <p:nvSpPr>
          <p:cNvPr id="1027" name="Rectangle 3">
            <a:extLst>
              <a:ext uri="{FF2B5EF4-FFF2-40B4-BE49-F238E27FC236}">
                <a16:creationId xmlns:a16="http://schemas.microsoft.com/office/drawing/2014/main" id="{EEE8D0D6-6133-4A2E-9511-AD535648E8B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l-GR"/>
              <a:t>Haga clic para modificar el estilo de texto del patrón</a:t>
            </a:r>
          </a:p>
          <a:p>
            <a:pPr lvl="1"/>
            <a:r>
              <a:rPr lang="es-ES" altLang="el-GR"/>
              <a:t>Segundo nivel</a:t>
            </a:r>
          </a:p>
          <a:p>
            <a:pPr lvl="2"/>
            <a:r>
              <a:rPr lang="es-ES" altLang="el-GR"/>
              <a:t>Tercer nivel</a:t>
            </a:r>
          </a:p>
          <a:p>
            <a:pPr lvl="3"/>
            <a:r>
              <a:rPr lang="es-ES" altLang="el-GR"/>
              <a:t>Cuarto nivel</a:t>
            </a:r>
          </a:p>
          <a:p>
            <a:pPr lvl="4"/>
            <a:r>
              <a:rPr lang="es-ES" altLang="el-GR"/>
              <a:t>Quinto nivel</a:t>
            </a:r>
          </a:p>
        </p:txBody>
      </p:sp>
      <p:sp>
        <p:nvSpPr>
          <p:cNvPr id="1028" name="Rectangle 4">
            <a:extLst>
              <a:ext uri="{FF2B5EF4-FFF2-40B4-BE49-F238E27FC236}">
                <a16:creationId xmlns:a16="http://schemas.microsoft.com/office/drawing/2014/main" id="{6F5910CF-3721-4ACF-9304-14970670F92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l-GR"/>
          </a:p>
        </p:txBody>
      </p:sp>
      <p:sp>
        <p:nvSpPr>
          <p:cNvPr id="1029" name="Rectangle 5">
            <a:extLst>
              <a:ext uri="{FF2B5EF4-FFF2-40B4-BE49-F238E27FC236}">
                <a16:creationId xmlns:a16="http://schemas.microsoft.com/office/drawing/2014/main" id="{5E475542-7B3A-48DE-95F2-8C4CBD829C3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l-GR"/>
          </a:p>
        </p:txBody>
      </p:sp>
      <p:sp>
        <p:nvSpPr>
          <p:cNvPr id="1030" name="Rectangle 6">
            <a:extLst>
              <a:ext uri="{FF2B5EF4-FFF2-40B4-BE49-F238E27FC236}">
                <a16:creationId xmlns:a16="http://schemas.microsoft.com/office/drawing/2014/main" id="{8A1A2016-6A13-4D25-B4D5-407AFD3F164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6AF69F3-130F-4EBB-B4E0-CBA63EBC8789}" type="slidenum">
              <a:rPr lang="es-ES" altLang="el-GR"/>
              <a:pPr/>
              <a:t>‹#›</a:t>
            </a:fld>
            <a:endParaRPr lang="es-E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Θέση περιεχομένου 1">
            <a:extLst>
              <a:ext uri="{FF2B5EF4-FFF2-40B4-BE49-F238E27FC236}">
                <a16:creationId xmlns:a16="http://schemas.microsoft.com/office/drawing/2014/main" id="{DC8E83C9-D438-4023-A558-703851FC32D5}"/>
              </a:ext>
            </a:extLst>
          </p:cNvPr>
          <p:cNvSpPr>
            <a:spLocks noGrp="1" noChangeArrowheads="1"/>
          </p:cNvSpPr>
          <p:nvPr>
            <p:ph idx="1"/>
          </p:nvPr>
        </p:nvSpPr>
        <p:spPr/>
        <p:txBody>
          <a:bodyPr/>
          <a:lstStyle/>
          <a:p>
            <a:pPr marL="0" indent="0" algn="ctr" eaLnBrk="1" hangingPunct="1">
              <a:buFontTx/>
              <a:buNone/>
            </a:pPr>
            <a:endParaRPr lang="en-US" altLang="el-GR" b="1"/>
          </a:p>
          <a:p>
            <a:pPr marL="0" indent="0" algn="ctr" eaLnBrk="1" hangingPunct="1">
              <a:buFontTx/>
              <a:buNone/>
            </a:pPr>
            <a:endParaRPr lang="en-US" altLang="el-GR" b="1"/>
          </a:p>
          <a:p>
            <a:pPr marL="0" indent="0" algn="ctr" eaLnBrk="1" hangingPunct="1">
              <a:buFontTx/>
              <a:buNone/>
            </a:pPr>
            <a:r>
              <a:rPr lang="en-US" altLang="el-GR" b="1"/>
              <a:t>Legislation in Practice</a:t>
            </a:r>
          </a:p>
          <a:p>
            <a:pPr marL="0" indent="0" algn="ctr" eaLnBrk="1" hangingPunct="1">
              <a:buFontTx/>
              <a:buNone/>
            </a:pPr>
            <a:endParaRPr lang="en-US" altLang="el-GR" b="1"/>
          </a:p>
          <a:p>
            <a:pPr marL="0" indent="0" algn="ctr" eaLnBrk="1" hangingPunct="1">
              <a:buFontTx/>
              <a:buNone/>
            </a:pPr>
            <a:endParaRPr lang="en-US" altLang="el-GR" b="1"/>
          </a:p>
          <a:p>
            <a:pPr marL="0" indent="0" algn="ctr" eaLnBrk="1" hangingPunct="1">
              <a:buFontTx/>
              <a:buNone/>
            </a:pPr>
            <a:endParaRPr lang="en-US" altLang="el-GR" b="1"/>
          </a:p>
        </p:txBody>
      </p:sp>
      <p:pic>
        <p:nvPicPr>
          <p:cNvPr id="2052" name="Εικόνα 4">
            <a:extLst>
              <a:ext uri="{FF2B5EF4-FFF2-40B4-BE49-F238E27FC236}">
                <a16:creationId xmlns:a16="http://schemas.microsoft.com/office/drawing/2014/main" id="{A7C9E60D-D5D9-4B32-972A-D084A7E41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15888"/>
            <a:ext cx="62658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3">
            <a:extLst>
              <a:ext uri="{FF2B5EF4-FFF2-40B4-BE49-F238E27FC236}">
                <a16:creationId xmlns:a16="http://schemas.microsoft.com/office/drawing/2014/main" id="{66A24159-D812-41E3-86E2-5F8F19328C7C}"/>
              </a:ext>
            </a:extLst>
          </p:cNvPr>
          <p:cNvSpPr>
            <a:spLocks noGrp="1" noChangeArrowheads="1"/>
          </p:cNvSpPr>
          <p:nvPr>
            <p:ph type="title"/>
          </p:nvPr>
        </p:nvSpPr>
        <p:spPr/>
        <p:txBody>
          <a:bodyPr/>
          <a:lstStyle/>
          <a:p>
            <a:pPr eaLnBrk="1" hangingPunct="1"/>
            <a:r>
              <a:rPr lang="en-US" altLang="el-GR"/>
              <a:t>GRAPES PRODUCTION</a:t>
            </a:r>
            <a:endParaRPr lang="el-GR" altLang="el-GR"/>
          </a:p>
        </p:txBody>
      </p:sp>
      <p:sp>
        <p:nvSpPr>
          <p:cNvPr id="11267" name="Θέση περιεχομένου 4">
            <a:extLst>
              <a:ext uri="{FF2B5EF4-FFF2-40B4-BE49-F238E27FC236}">
                <a16:creationId xmlns:a16="http://schemas.microsoft.com/office/drawing/2014/main" id="{BCD55877-2141-466F-AFCB-6FF0C5E338AB}"/>
              </a:ext>
            </a:extLst>
          </p:cNvPr>
          <p:cNvSpPr>
            <a:spLocks noGrp="1" noChangeArrowheads="1"/>
          </p:cNvSpPr>
          <p:nvPr>
            <p:ph sz="half" idx="1"/>
          </p:nvPr>
        </p:nvSpPr>
        <p:spPr/>
        <p:txBody>
          <a:bodyPr/>
          <a:lstStyle/>
          <a:p>
            <a:pPr marL="0" indent="0" eaLnBrk="1" hangingPunct="1">
              <a:buFontTx/>
              <a:buNone/>
            </a:pPr>
            <a:r>
              <a:rPr lang="en-US" altLang="el-GR" sz="2400"/>
              <a:t>77.8 mt is the world production of grapes in 2018</a:t>
            </a:r>
          </a:p>
          <a:p>
            <a:pPr marL="0" indent="0" eaLnBrk="1" hangingPunct="1">
              <a:buFontTx/>
              <a:buNone/>
            </a:pPr>
            <a:r>
              <a:rPr lang="en-US" altLang="el-GR" sz="2400"/>
              <a:t>57% of wine grape</a:t>
            </a:r>
          </a:p>
          <a:p>
            <a:pPr marL="0" indent="0" eaLnBrk="1" hangingPunct="1">
              <a:buFontTx/>
              <a:buNone/>
            </a:pPr>
            <a:r>
              <a:rPr lang="en-US" altLang="el-GR" sz="2400"/>
              <a:t>36% of table grape</a:t>
            </a:r>
          </a:p>
          <a:p>
            <a:pPr marL="0" indent="0" eaLnBrk="1" hangingPunct="1">
              <a:buFontTx/>
              <a:buNone/>
            </a:pPr>
            <a:r>
              <a:rPr lang="en-US" altLang="el-GR" sz="2400"/>
              <a:t>7% of dried grape</a:t>
            </a:r>
            <a:endParaRPr lang="el-GR" altLang="el-GR" sz="2400"/>
          </a:p>
        </p:txBody>
      </p:sp>
      <p:pic>
        <p:nvPicPr>
          <p:cNvPr id="11268" name="Θέση περιεχομένου 6">
            <a:extLst>
              <a:ext uri="{FF2B5EF4-FFF2-40B4-BE49-F238E27FC236}">
                <a16:creationId xmlns:a16="http://schemas.microsoft.com/office/drawing/2014/main" id="{053951C0-EF12-4E05-8BAF-6D27082B0A5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08400" y="1417638"/>
            <a:ext cx="5435600" cy="45323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4">
            <a:extLst>
              <a:ext uri="{FF2B5EF4-FFF2-40B4-BE49-F238E27FC236}">
                <a16:creationId xmlns:a16="http://schemas.microsoft.com/office/drawing/2014/main" id="{BE987986-8609-4770-9D01-9D9BC1D7009A}"/>
              </a:ext>
            </a:extLst>
          </p:cNvPr>
          <p:cNvSpPr>
            <a:spLocks noGrp="1" noChangeArrowheads="1"/>
          </p:cNvSpPr>
          <p:nvPr>
            <p:ph type="title"/>
          </p:nvPr>
        </p:nvSpPr>
        <p:spPr>
          <a:xfrm>
            <a:off x="457200" y="274638"/>
            <a:ext cx="8229600" cy="457200"/>
          </a:xfrm>
        </p:spPr>
        <p:txBody>
          <a:bodyPr/>
          <a:lstStyle/>
          <a:p>
            <a:pPr eaLnBrk="1" hangingPunct="1"/>
            <a:r>
              <a:rPr lang="en-US" altLang="el-GR"/>
              <a:t>Major grape producers</a:t>
            </a:r>
            <a:endParaRPr lang="el-GR" altLang="el-GR"/>
          </a:p>
        </p:txBody>
      </p:sp>
      <p:graphicFrame>
        <p:nvGraphicFramePr>
          <p:cNvPr id="7" name="Θέση περιεχομένου 6">
            <a:extLst>
              <a:ext uri="{FF2B5EF4-FFF2-40B4-BE49-F238E27FC236}">
                <a16:creationId xmlns:a16="http://schemas.microsoft.com/office/drawing/2014/main" id="{F0B2B3D0-6AC3-4602-AC9C-ECF7E1A213ED}"/>
              </a:ext>
            </a:extLst>
          </p:cNvPr>
          <p:cNvGraphicFramePr>
            <a:graphicFrameLocks noGrp="1"/>
          </p:cNvGraphicFramePr>
          <p:nvPr>
            <p:ph idx="1"/>
          </p:nvPr>
        </p:nvGraphicFramePr>
        <p:xfrm>
          <a:off x="485775" y="800100"/>
          <a:ext cx="8201025" cy="5480055"/>
        </p:xfrm>
        <a:graphic>
          <a:graphicData uri="http://schemas.openxmlformats.org/drawingml/2006/table">
            <a:tbl>
              <a:tblPr firstRow="1" firstCol="1" bandRow="1">
                <a:tableStyleId>{5C22544A-7EE6-4342-B048-85BDC9FD1C3A}</a:tableStyleId>
              </a:tblPr>
              <a:tblGrid>
                <a:gridCol w="2094542">
                  <a:extLst>
                    <a:ext uri="{9D8B030D-6E8A-4147-A177-3AD203B41FA5}">
                      <a16:colId xmlns:a16="http://schemas.microsoft.com/office/drawing/2014/main" val="20000"/>
                    </a:ext>
                  </a:extLst>
                </a:gridCol>
                <a:gridCol w="951319">
                  <a:extLst>
                    <a:ext uri="{9D8B030D-6E8A-4147-A177-3AD203B41FA5}">
                      <a16:colId xmlns:a16="http://schemas.microsoft.com/office/drawing/2014/main" val="20001"/>
                    </a:ext>
                  </a:extLst>
                </a:gridCol>
                <a:gridCol w="1620522">
                  <a:extLst>
                    <a:ext uri="{9D8B030D-6E8A-4147-A177-3AD203B41FA5}">
                      <a16:colId xmlns:a16="http://schemas.microsoft.com/office/drawing/2014/main" val="20002"/>
                    </a:ext>
                  </a:extLst>
                </a:gridCol>
                <a:gridCol w="1730417">
                  <a:extLst>
                    <a:ext uri="{9D8B030D-6E8A-4147-A177-3AD203B41FA5}">
                      <a16:colId xmlns:a16="http://schemas.microsoft.com/office/drawing/2014/main" val="20003"/>
                    </a:ext>
                  </a:extLst>
                </a:gridCol>
                <a:gridCol w="1804225">
                  <a:extLst>
                    <a:ext uri="{9D8B030D-6E8A-4147-A177-3AD203B41FA5}">
                      <a16:colId xmlns:a16="http://schemas.microsoft.com/office/drawing/2014/main" val="20004"/>
                    </a:ext>
                  </a:extLst>
                </a:gridCol>
              </a:tblGrid>
              <a:tr h="538915">
                <a:tc>
                  <a:txBody>
                    <a:bodyPr/>
                    <a:lstStyle/>
                    <a:p>
                      <a:pPr algn="l">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Major</a:t>
                      </a:r>
                      <a:r>
                        <a:rPr lang="en-US" sz="1700" dirty="0">
                          <a:solidFill>
                            <a:schemeClr val="tx1"/>
                          </a:solidFill>
                          <a:effectLst/>
                          <a:latin typeface="Times New Roman" panose="02020603050405020304" pitchFamily="18" charset="0"/>
                          <a:cs typeface="Times New Roman" panose="02020603050405020304" pitchFamily="18" charset="0"/>
                        </a:rPr>
                        <a:t> </a:t>
                      </a:r>
                      <a:r>
                        <a:rPr lang="el-GR" sz="1700" dirty="0" err="1">
                          <a:solidFill>
                            <a:schemeClr val="tx1"/>
                          </a:solidFill>
                          <a:effectLst/>
                          <a:latin typeface="Times New Roman" panose="02020603050405020304" pitchFamily="18" charset="0"/>
                          <a:cs typeface="Times New Roman" panose="02020603050405020304" pitchFamily="18" charset="0"/>
                        </a:rPr>
                        <a:t>grape</a:t>
                      </a:r>
                      <a:r>
                        <a:rPr lang="el-GR" sz="1700" dirty="0">
                          <a:solidFill>
                            <a:schemeClr val="tx1"/>
                          </a:solidFill>
                          <a:effectLst/>
                          <a:latin typeface="Times New Roman" panose="02020603050405020304" pitchFamily="18" charset="0"/>
                          <a:cs typeface="Times New Roman" panose="02020603050405020304" pitchFamily="18" charset="0"/>
                        </a:rPr>
                        <a:t> </a:t>
                      </a:r>
                      <a:r>
                        <a:rPr lang="el-GR" sz="1700" dirty="0" err="1">
                          <a:solidFill>
                            <a:schemeClr val="tx1"/>
                          </a:solidFill>
                          <a:effectLst/>
                          <a:latin typeface="Times New Roman" panose="02020603050405020304" pitchFamily="18" charset="0"/>
                          <a:cs typeface="Times New Roman" panose="02020603050405020304" pitchFamily="18" charset="0"/>
                        </a:rPr>
                        <a:t>producers</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n-US" sz="1700">
                          <a:solidFill>
                            <a:schemeClr val="tx1"/>
                          </a:solidFill>
                          <a:effectLst/>
                          <a:latin typeface="Times New Roman" panose="02020603050405020304" pitchFamily="18" charset="0"/>
                          <a:cs typeface="Times New Roman" panose="02020603050405020304" pitchFamily="18" charset="0"/>
                        </a:rPr>
                        <a:t>Year</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gridSpan="3">
                  <a:txBody>
                    <a:bodyPr/>
                    <a:lstStyle/>
                    <a:p>
                      <a:pPr algn="ctr">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Production. 2018 (in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million</a:t>
                      </a:r>
                      <a:r>
                        <a:rPr lang="el-GR" sz="1700" dirty="0">
                          <a:solidFill>
                            <a:schemeClr val="tx1"/>
                          </a:solidFill>
                          <a:effectLst/>
                          <a:latin typeface="Times New Roman" panose="02020603050405020304" pitchFamily="18" charset="0"/>
                          <a:cs typeface="Times New Roman" panose="02020603050405020304" pitchFamily="18" charset="0"/>
                        </a:rPr>
                        <a:t> 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2018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Table grape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Dried grape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Wine grape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01"/>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China</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11.7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84.1%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5.6%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10.3%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02"/>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Italy</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8.6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13.5%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86.5%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03"/>
                  </a:ext>
                </a:extLst>
              </a:tr>
              <a:tr h="260060">
                <a:tc>
                  <a:txBody>
                    <a:bodyPr/>
                    <a:lstStyle/>
                    <a:p>
                      <a:pPr algn="just">
                        <a:lnSpc>
                          <a:spcPct val="107000"/>
                        </a:lnSpc>
                        <a:spcBef>
                          <a:spcPts val="300"/>
                        </a:spcBef>
                        <a:spcAft>
                          <a:spcPts val="300"/>
                        </a:spcAft>
                      </a:pPr>
                      <a:r>
                        <a:rPr lang="el-GR" sz="1700" dirty="0">
                          <a:solidFill>
                            <a:schemeClr val="tx1"/>
                          </a:solidFill>
                          <a:effectLst/>
                          <a:latin typeface="Times New Roman" panose="02020603050405020304" pitchFamily="18" charset="0"/>
                          <a:cs typeface="Times New Roman" panose="02020603050405020304" pitchFamily="18" charset="0"/>
                        </a:rPr>
                        <a:t>USA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6.9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16.3%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18.1%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65.6%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04"/>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Spain</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6.9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4.0%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96.0%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05"/>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France</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6.2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0.4%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99.6%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06"/>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Turkey</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3.9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56.1%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40.7%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3.2%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07"/>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India</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2.9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92.6%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5.9%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1.5%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08"/>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Argentina</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2.7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5.5%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93.7%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09"/>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Chile</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2.5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26.0%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3.9%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70.2%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10"/>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Iran</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2.3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76.3%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23.7%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11"/>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Australia</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7.1%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90.9%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12"/>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South</a:t>
                      </a:r>
                      <a:r>
                        <a:rPr lang="el-GR" sz="1700" dirty="0">
                          <a:solidFill>
                            <a:schemeClr val="tx1"/>
                          </a:solidFill>
                          <a:effectLst/>
                          <a:latin typeface="Times New Roman" panose="02020603050405020304" pitchFamily="18" charset="0"/>
                          <a:cs typeface="Times New Roman" panose="02020603050405020304" pitchFamily="18" charset="0"/>
                        </a:rPr>
                        <a:t> Africa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1.8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15.8%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15.5%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68.7%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13"/>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Uzbekistan</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1.7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78.4%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17.8%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3.7%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14"/>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Egypt</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1.6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99.5%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0.5%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15"/>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Brazil</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1.6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53.5%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46.5%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16"/>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Germany</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1.4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0.4%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99.6%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17"/>
                  </a:ext>
                </a:extLst>
              </a:tr>
              <a:tr h="260060">
                <a:tc>
                  <a:txBody>
                    <a:bodyPr/>
                    <a:lstStyle/>
                    <a:p>
                      <a:pPr algn="just">
                        <a:lnSpc>
                          <a:spcPct val="107000"/>
                        </a:lnSpc>
                        <a:spcBef>
                          <a:spcPts val="300"/>
                        </a:spcBef>
                        <a:spcAft>
                          <a:spcPts val="300"/>
                        </a:spcAft>
                      </a:pPr>
                      <a:r>
                        <a:rPr lang="el-GR" sz="1700" dirty="0" err="1">
                          <a:solidFill>
                            <a:schemeClr val="tx1"/>
                          </a:solidFill>
                          <a:effectLst/>
                          <a:latin typeface="Times New Roman" panose="02020603050405020304" pitchFamily="18" charset="0"/>
                          <a:cs typeface="Times New Roman" panose="02020603050405020304" pitchFamily="18" charset="0"/>
                        </a:rPr>
                        <a:t>Romania</a:t>
                      </a:r>
                      <a:r>
                        <a:rPr lang="el-GR" sz="1700" dirty="0">
                          <a:solidFill>
                            <a:schemeClr val="tx1"/>
                          </a:solidFill>
                          <a:effectLst/>
                          <a:latin typeface="Times New Roman" panose="02020603050405020304" pitchFamily="18" charset="0"/>
                          <a:cs typeface="Times New Roman" panose="02020603050405020304" pitchFamily="18" charset="0"/>
                        </a:rPr>
                        <a:t>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1.3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6.9%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0.0%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a:solidFill>
                            <a:schemeClr val="tx1"/>
                          </a:solidFill>
                          <a:effectLst/>
                          <a:latin typeface="Times New Roman" panose="02020603050405020304" pitchFamily="18" charset="0"/>
                          <a:cs typeface="Times New Roman" panose="02020603050405020304" pitchFamily="18" charset="0"/>
                        </a:rPr>
                        <a:t>93.1% </a:t>
                      </a:r>
                      <a:endParaRPr lang="el-GR" sz="17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18"/>
                  </a:ext>
                </a:extLst>
              </a:tr>
              <a:tr h="260060">
                <a:tc>
                  <a:txBody>
                    <a:bodyPr/>
                    <a:lstStyle/>
                    <a:p>
                      <a:pPr algn="just">
                        <a:lnSpc>
                          <a:spcPct val="107000"/>
                        </a:lnSpc>
                        <a:spcBef>
                          <a:spcPts val="300"/>
                        </a:spcBef>
                        <a:spcAft>
                          <a:spcPts val="300"/>
                        </a:spcAft>
                      </a:pPr>
                      <a:r>
                        <a:rPr lang="el-GR" sz="1700" dirty="0">
                          <a:solidFill>
                            <a:schemeClr val="tx1"/>
                          </a:solidFill>
                          <a:effectLst/>
                          <a:latin typeface="Times New Roman" panose="02020603050405020304" pitchFamily="18" charset="0"/>
                          <a:cs typeface="Times New Roman" panose="02020603050405020304" pitchFamily="18" charset="0"/>
                        </a:rPr>
                        <a:t>World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dirty="0">
                          <a:solidFill>
                            <a:schemeClr val="tx1"/>
                          </a:solidFill>
                          <a:effectLst/>
                          <a:latin typeface="Times New Roman" panose="02020603050405020304" pitchFamily="18" charset="0"/>
                          <a:cs typeface="Times New Roman" panose="02020603050405020304" pitchFamily="18" charset="0"/>
                        </a:rPr>
                        <a:t>77.8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dirty="0">
                          <a:solidFill>
                            <a:schemeClr val="tx1"/>
                          </a:solidFill>
                          <a:effectLst/>
                          <a:latin typeface="Times New Roman" panose="02020603050405020304" pitchFamily="18" charset="0"/>
                          <a:cs typeface="Times New Roman" panose="02020603050405020304" pitchFamily="18" charset="0"/>
                        </a:rPr>
                        <a:t>36%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dirty="0">
                          <a:solidFill>
                            <a:schemeClr val="tx1"/>
                          </a:solidFill>
                          <a:effectLst/>
                          <a:latin typeface="Times New Roman" panose="02020603050405020304" pitchFamily="18" charset="0"/>
                          <a:cs typeface="Times New Roman" panose="02020603050405020304" pitchFamily="18" charset="0"/>
                        </a:rPr>
                        <a:t>7% </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tc>
                  <a:txBody>
                    <a:bodyPr/>
                    <a:lstStyle/>
                    <a:p>
                      <a:pPr algn="just">
                        <a:lnSpc>
                          <a:spcPct val="107000"/>
                        </a:lnSpc>
                        <a:spcBef>
                          <a:spcPts val="300"/>
                        </a:spcBef>
                        <a:spcAft>
                          <a:spcPts val="300"/>
                        </a:spcAft>
                      </a:pPr>
                      <a:r>
                        <a:rPr lang="el-GR" sz="1700" dirty="0">
                          <a:solidFill>
                            <a:schemeClr val="tx1"/>
                          </a:solidFill>
                          <a:effectLst/>
                          <a:latin typeface="Times New Roman" panose="02020603050405020304" pitchFamily="18" charset="0"/>
                          <a:cs typeface="Times New Roman" panose="02020603050405020304" pitchFamily="18" charset="0"/>
                        </a:rPr>
                        <a:t>57%</a:t>
                      </a:r>
                      <a:endParaRPr lang="el-G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01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a:extLst>
              <a:ext uri="{FF2B5EF4-FFF2-40B4-BE49-F238E27FC236}">
                <a16:creationId xmlns:a16="http://schemas.microsoft.com/office/drawing/2014/main" id="{88B6E081-047C-44BF-A86E-096C2CEFE119}"/>
              </a:ext>
            </a:extLst>
          </p:cNvPr>
          <p:cNvSpPr>
            <a:spLocks noGrp="1" noChangeArrowheads="1"/>
          </p:cNvSpPr>
          <p:nvPr>
            <p:ph type="title"/>
          </p:nvPr>
        </p:nvSpPr>
        <p:spPr>
          <a:xfrm>
            <a:off x="457200" y="274638"/>
            <a:ext cx="8229600" cy="561975"/>
          </a:xfrm>
        </p:spPr>
        <p:txBody>
          <a:bodyPr/>
          <a:lstStyle/>
          <a:p>
            <a:pPr eaLnBrk="1" hangingPunct="1"/>
            <a:r>
              <a:rPr lang="en-US" altLang="el-GR" sz="2000">
                <a:latin typeface="Times New Roman" panose="02020603050405020304" pitchFamily="18" charset="0"/>
                <a:cs typeface="Times New Roman" panose="02020603050405020304" pitchFamily="18" charset="0"/>
              </a:rPr>
              <a:t>Major producers by type of grape</a:t>
            </a:r>
            <a:endParaRPr lang="el-GR" altLang="el-GR" sz="2000">
              <a:latin typeface="Times New Roman" panose="02020603050405020304" pitchFamily="18" charset="0"/>
              <a:cs typeface="Times New Roman" panose="02020603050405020304" pitchFamily="18" charset="0"/>
            </a:endParaRPr>
          </a:p>
        </p:txBody>
      </p:sp>
      <p:pic>
        <p:nvPicPr>
          <p:cNvPr id="13315" name="Θέση περιεχομένου 3">
            <a:extLst>
              <a:ext uri="{FF2B5EF4-FFF2-40B4-BE49-F238E27FC236}">
                <a16:creationId xmlns:a16="http://schemas.microsoft.com/office/drawing/2014/main" id="{B16E1562-61DC-4433-AA19-593AF58D79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692150"/>
            <a:ext cx="8496300" cy="589121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Θέση περιεχομένου 4">
            <a:extLst>
              <a:ext uri="{FF2B5EF4-FFF2-40B4-BE49-F238E27FC236}">
                <a16:creationId xmlns:a16="http://schemas.microsoft.com/office/drawing/2014/main" id="{187FFEE5-EEB5-42DC-8CF2-DE11C9BCD531}"/>
              </a:ext>
            </a:extLst>
          </p:cNvPr>
          <p:cNvSpPr>
            <a:spLocks noGrp="1" noChangeArrowheads="1"/>
          </p:cNvSpPr>
          <p:nvPr>
            <p:ph sz="half" idx="1"/>
          </p:nvPr>
        </p:nvSpPr>
        <p:spPr>
          <a:xfrm>
            <a:off x="457200" y="188640"/>
            <a:ext cx="8229600" cy="1371873"/>
          </a:xfrm>
        </p:spPr>
        <p:txBody>
          <a:bodyPr/>
          <a:lstStyle/>
          <a:p>
            <a:pPr marL="0" indent="0" eaLnBrk="1" hangingPunct="1">
              <a:buFontTx/>
              <a:buNone/>
            </a:pPr>
            <a:r>
              <a:rPr lang="en-US" altLang="el-GR" sz="2400" dirty="0"/>
              <a:t>TABLE GRAPES</a:t>
            </a:r>
          </a:p>
          <a:p>
            <a:pPr marL="0" indent="0" eaLnBrk="1" hangingPunct="1">
              <a:buFontTx/>
              <a:buNone/>
            </a:pPr>
            <a:r>
              <a:rPr lang="en-US" altLang="el-GR" sz="2400" dirty="0"/>
              <a:t>27.3 mt is the world production of</a:t>
            </a:r>
          </a:p>
          <a:p>
            <a:pPr marL="0" indent="0" eaLnBrk="1" hangingPunct="1">
              <a:buFontTx/>
              <a:buNone/>
            </a:pPr>
            <a:r>
              <a:rPr lang="en-US" altLang="el-GR" sz="2400" dirty="0"/>
              <a:t>grapes in 2018</a:t>
            </a:r>
            <a:endParaRPr lang="el-GR" altLang="el-GR" sz="2400" dirty="0"/>
          </a:p>
        </p:txBody>
      </p:sp>
      <p:sp>
        <p:nvSpPr>
          <p:cNvPr id="14340" name="Θέση περιεχομένου 5">
            <a:extLst>
              <a:ext uri="{FF2B5EF4-FFF2-40B4-BE49-F238E27FC236}">
                <a16:creationId xmlns:a16="http://schemas.microsoft.com/office/drawing/2014/main" id="{6C233DDF-9CED-46F3-9285-E26A161E5A4F}"/>
              </a:ext>
            </a:extLst>
          </p:cNvPr>
          <p:cNvSpPr>
            <a:spLocks noGrp="1" noChangeArrowheads="1"/>
          </p:cNvSpPr>
          <p:nvPr>
            <p:ph sz="half" idx="2"/>
          </p:nvPr>
        </p:nvSpPr>
        <p:spPr>
          <a:xfrm>
            <a:off x="2916238" y="1600200"/>
            <a:ext cx="5770562" cy="4525963"/>
          </a:xfrm>
        </p:spPr>
        <p:txBody>
          <a:bodyPr/>
          <a:lstStyle/>
          <a:p>
            <a:pPr marL="0" indent="0" eaLnBrk="1" hangingPunct="1">
              <a:buFontTx/>
              <a:buNone/>
            </a:pPr>
            <a:r>
              <a:rPr lang="en-US" altLang="el-GR" sz="1800"/>
              <a:t>Evolution of global table grapes production</a:t>
            </a:r>
          </a:p>
          <a:p>
            <a:pPr marL="0" indent="0" eaLnBrk="1" hangingPunct="1">
              <a:buFontTx/>
              <a:buNone/>
            </a:pPr>
            <a:endParaRPr lang="el-GR" altLang="el-GR" sz="1800"/>
          </a:p>
        </p:txBody>
      </p:sp>
      <p:pic>
        <p:nvPicPr>
          <p:cNvPr id="14341" name="Εικόνα 6">
            <a:extLst>
              <a:ext uri="{FF2B5EF4-FFF2-40B4-BE49-F238E27FC236}">
                <a16:creationId xmlns:a16="http://schemas.microsoft.com/office/drawing/2014/main" id="{34CD1003-E538-4660-9627-AD7D88D95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963" y="1916113"/>
            <a:ext cx="6269037"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4">
            <a:extLst>
              <a:ext uri="{FF2B5EF4-FFF2-40B4-BE49-F238E27FC236}">
                <a16:creationId xmlns:a16="http://schemas.microsoft.com/office/drawing/2014/main" id="{C3DE2A9A-757B-4602-9343-DCFAC09F3142}"/>
              </a:ext>
            </a:extLst>
          </p:cNvPr>
          <p:cNvSpPr>
            <a:spLocks noGrp="1" noChangeArrowheads="1"/>
          </p:cNvSpPr>
          <p:nvPr>
            <p:ph type="title"/>
          </p:nvPr>
        </p:nvSpPr>
        <p:spPr>
          <a:xfrm>
            <a:off x="457200" y="274638"/>
            <a:ext cx="8229600" cy="561975"/>
          </a:xfrm>
        </p:spPr>
        <p:txBody>
          <a:bodyPr/>
          <a:lstStyle/>
          <a:p>
            <a:pPr eaLnBrk="1" hangingPunct="1"/>
            <a:r>
              <a:rPr lang="en-US" altLang="el-GR" sz="2000"/>
              <a:t>Major table grapes producers</a:t>
            </a:r>
            <a:endParaRPr lang="el-GR" altLang="el-GR" sz="2000"/>
          </a:p>
        </p:txBody>
      </p:sp>
      <p:graphicFrame>
        <p:nvGraphicFramePr>
          <p:cNvPr id="7" name="Θέση περιεχομένου 6">
            <a:extLst>
              <a:ext uri="{FF2B5EF4-FFF2-40B4-BE49-F238E27FC236}">
                <a16:creationId xmlns:a16="http://schemas.microsoft.com/office/drawing/2014/main" id="{F3BA7661-6844-4FFA-A059-37E4072635F6}"/>
              </a:ext>
            </a:extLst>
          </p:cNvPr>
          <p:cNvGraphicFramePr>
            <a:graphicFrameLocks noGrp="1"/>
          </p:cNvGraphicFramePr>
          <p:nvPr>
            <p:ph idx="1"/>
          </p:nvPr>
        </p:nvGraphicFramePr>
        <p:xfrm>
          <a:off x="457200" y="836613"/>
          <a:ext cx="8291513" cy="5530857"/>
        </p:xfrm>
        <a:graphic>
          <a:graphicData uri="http://schemas.openxmlformats.org/drawingml/2006/table">
            <a:tbl>
              <a:tblPr firstRow="1" firstCol="1" bandRow="1">
                <a:tableStyleId>{5C22544A-7EE6-4342-B048-85BDC9FD1C3A}</a:tableStyleId>
              </a:tblPr>
              <a:tblGrid>
                <a:gridCol w="5324711">
                  <a:extLst>
                    <a:ext uri="{9D8B030D-6E8A-4147-A177-3AD203B41FA5}">
                      <a16:colId xmlns:a16="http://schemas.microsoft.com/office/drawing/2014/main" val="20000"/>
                    </a:ext>
                  </a:extLst>
                </a:gridCol>
                <a:gridCol w="2966802">
                  <a:extLst>
                    <a:ext uri="{9D8B030D-6E8A-4147-A177-3AD203B41FA5}">
                      <a16:colId xmlns:a16="http://schemas.microsoft.com/office/drawing/2014/main" val="20001"/>
                    </a:ext>
                  </a:extLst>
                </a:gridCol>
              </a:tblGrid>
              <a:tr h="348560">
                <a:tc>
                  <a:txBody>
                    <a:bodyPr/>
                    <a:lstStyle/>
                    <a:p>
                      <a:pPr>
                        <a:spcBef>
                          <a:spcPts val="300"/>
                        </a:spcBef>
                        <a:spcAft>
                          <a:spcPts val="300"/>
                        </a:spcAft>
                      </a:pPr>
                      <a:r>
                        <a:rPr lang="el-GR" sz="2000" b="1" dirty="0" err="1">
                          <a:effectLst/>
                        </a:rPr>
                        <a:t>million</a:t>
                      </a:r>
                      <a:r>
                        <a:rPr lang="el-GR" sz="2000" b="1" dirty="0">
                          <a:effectLst/>
                        </a:rPr>
                        <a:t> t</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2018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0"/>
                  </a:ext>
                </a:extLst>
              </a:tr>
              <a:tr h="304841">
                <a:tc>
                  <a:txBody>
                    <a:bodyPr/>
                    <a:lstStyle/>
                    <a:p>
                      <a:pPr>
                        <a:spcBef>
                          <a:spcPts val="300"/>
                        </a:spcBef>
                        <a:spcAft>
                          <a:spcPts val="300"/>
                        </a:spcAft>
                      </a:pPr>
                      <a:r>
                        <a:rPr lang="el-GR" sz="2000" b="1" dirty="0" err="1">
                          <a:effectLst/>
                        </a:rPr>
                        <a:t>Chine</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9.5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1"/>
                  </a:ext>
                </a:extLst>
              </a:tr>
              <a:tr h="304841">
                <a:tc>
                  <a:txBody>
                    <a:bodyPr/>
                    <a:lstStyle/>
                    <a:p>
                      <a:pPr>
                        <a:spcBef>
                          <a:spcPts val="300"/>
                        </a:spcBef>
                        <a:spcAft>
                          <a:spcPts val="300"/>
                        </a:spcAft>
                      </a:pPr>
                      <a:r>
                        <a:rPr lang="el-GR" sz="2000" b="1" dirty="0" err="1">
                          <a:effectLst/>
                        </a:rPr>
                        <a:t>Turkey</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1.9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2"/>
                  </a:ext>
                </a:extLst>
              </a:tr>
              <a:tr h="304841">
                <a:tc>
                  <a:txBody>
                    <a:bodyPr/>
                    <a:lstStyle/>
                    <a:p>
                      <a:pPr>
                        <a:spcBef>
                          <a:spcPts val="300"/>
                        </a:spcBef>
                        <a:spcAft>
                          <a:spcPts val="300"/>
                        </a:spcAft>
                      </a:pPr>
                      <a:r>
                        <a:rPr lang="el-GR" sz="2000" b="1" dirty="0" err="1">
                          <a:effectLst/>
                        </a:rPr>
                        <a:t>India</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1.9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3"/>
                  </a:ext>
                </a:extLst>
              </a:tr>
              <a:tr h="304841">
                <a:tc>
                  <a:txBody>
                    <a:bodyPr/>
                    <a:lstStyle/>
                    <a:p>
                      <a:pPr>
                        <a:spcBef>
                          <a:spcPts val="300"/>
                        </a:spcBef>
                        <a:spcAft>
                          <a:spcPts val="300"/>
                        </a:spcAft>
                      </a:pPr>
                      <a:r>
                        <a:rPr lang="el-GR" sz="2000" b="1" dirty="0" err="1">
                          <a:effectLst/>
                        </a:rPr>
                        <a:t>Iran</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1.7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4"/>
                  </a:ext>
                </a:extLst>
              </a:tr>
              <a:tr h="304841">
                <a:tc>
                  <a:txBody>
                    <a:bodyPr/>
                    <a:lstStyle/>
                    <a:p>
                      <a:pPr>
                        <a:spcBef>
                          <a:spcPts val="300"/>
                        </a:spcBef>
                        <a:spcAft>
                          <a:spcPts val="300"/>
                        </a:spcAft>
                      </a:pPr>
                      <a:r>
                        <a:rPr lang="el-GR" sz="2000" b="1" dirty="0" err="1">
                          <a:effectLst/>
                        </a:rPr>
                        <a:t>Egypt</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1.5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5"/>
                  </a:ext>
                </a:extLst>
              </a:tr>
              <a:tr h="304841">
                <a:tc>
                  <a:txBody>
                    <a:bodyPr/>
                    <a:lstStyle/>
                    <a:p>
                      <a:pPr>
                        <a:spcBef>
                          <a:spcPts val="300"/>
                        </a:spcBef>
                        <a:spcAft>
                          <a:spcPts val="300"/>
                        </a:spcAft>
                      </a:pPr>
                      <a:r>
                        <a:rPr lang="el-GR" sz="2000" b="1" dirty="0" err="1">
                          <a:effectLst/>
                        </a:rPr>
                        <a:t>Uzbekistan</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1.2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6"/>
                  </a:ext>
                </a:extLst>
              </a:tr>
              <a:tr h="304841">
                <a:tc>
                  <a:txBody>
                    <a:bodyPr/>
                    <a:lstStyle/>
                    <a:p>
                      <a:pPr>
                        <a:spcBef>
                          <a:spcPts val="300"/>
                        </a:spcBef>
                        <a:spcAft>
                          <a:spcPts val="300"/>
                        </a:spcAft>
                      </a:pPr>
                      <a:r>
                        <a:rPr lang="el-GR" sz="2000" b="1" dirty="0" err="1">
                          <a:effectLst/>
                        </a:rPr>
                        <a:t>Italy</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1.1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7"/>
                  </a:ext>
                </a:extLst>
              </a:tr>
              <a:tr h="304841">
                <a:tc>
                  <a:txBody>
                    <a:bodyPr/>
                    <a:lstStyle/>
                    <a:p>
                      <a:pPr>
                        <a:spcBef>
                          <a:spcPts val="300"/>
                        </a:spcBef>
                        <a:spcAft>
                          <a:spcPts val="300"/>
                        </a:spcAft>
                      </a:pPr>
                      <a:r>
                        <a:rPr lang="el-GR" sz="2000" b="1" dirty="0">
                          <a:effectLst/>
                        </a:rPr>
                        <a:t>USA</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1.0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8"/>
                  </a:ext>
                </a:extLst>
              </a:tr>
              <a:tr h="304841">
                <a:tc>
                  <a:txBody>
                    <a:bodyPr/>
                    <a:lstStyle/>
                    <a:p>
                      <a:pPr>
                        <a:spcBef>
                          <a:spcPts val="300"/>
                        </a:spcBef>
                        <a:spcAft>
                          <a:spcPts val="300"/>
                        </a:spcAft>
                      </a:pPr>
                      <a:r>
                        <a:rPr lang="el-GR" sz="2000" b="1" dirty="0" err="1">
                          <a:effectLst/>
                        </a:rPr>
                        <a:t>Brazil</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0.8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9"/>
                  </a:ext>
                </a:extLst>
              </a:tr>
              <a:tr h="304841">
                <a:tc>
                  <a:txBody>
                    <a:bodyPr/>
                    <a:lstStyle/>
                    <a:p>
                      <a:pPr>
                        <a:spcBef>
                          <a:spcPts val="300"/>
                        </a:spcBef>
                        <a:spcAft>
                          <a:spcPts val="300"/>
                        </a:spcAft>
                      </a:pPr>
                      <a:r>
                        <a:rPr lang="el-GR" sz="2000" b="1" dirty="0" err="1">
                          <a:effectLst/>
                        </a:rPr>
                        <a:t>Chile</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0.7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0"/>
                  </a:ext>
                </a:extLst>
              </a:tr>
              <a:tr h="304841">
                <a:tc>
                  <a:txBody>
                    <a:bodyPr/>
                    <a:lstStyle/>
                    <a:p>
                      <a:pPr>
                        <a:spcBef>
                          <a:spcPts val="300"/>
                        </a:spcBef>
                        <a:spcAft>
                          <a:spcPts val="300"/>
                        </a:spcAft>
                      </a:pPr>
                      <a:r>
                        <a:rPr lang="el-GR" sz="2000" b="1" dirty="0" err="1">
                          <a:effectLst/>
                        </a:rPr>
                        <a:t>Peru</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0.6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1"/>
                  </a:ext>
                </a:extLst>
              </a:tr>
              <a:tr h="304841">
                <a:tc>
                  <a:txBody>
                    <a:bodyPr/>
                    <a:lstStyle/>
                    <a:p>
                      <a:pPr>
                        <a:spcBef>
                          <a:spcPts val="300"/>
                        </a:spcBef>
                        <a:spcAft>
                          <a:spcPts val="300"/>
                        </a:spcAft>
                      </a:pPr>
                      <a:r>
                        <a:rPr lang="el-GR" sz="2000" b="1" dirty="0" err="1">
                          <a:effectLst/>
                        </a:rPr>
                        <a:t>Mexico</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0.4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2"/>
                  </a:ext>
                </a:extLst>
              </a:tr>
              <a:tr h="304841">
                <a:tc>
                  <a:txBody>
                    <a:bodyPr/>
                    <a:lstStyle/>
                    <a:p>
                      <a:pPr>
                        <a:spcBef>
                          <a:spcPts val="300"/>
                        </a:spcBef>
                        <a:spcAft>
                          <a:spcPts val="300"/>
                        </a:spcAft>
                      </a:pPr>
                      <a:r>
                        <a:rPr lang="el-GR" sz="2000" b="1" dirty="0" err="1">
                          <a:effectLst/>
                        </a:rPr>
                        <a:t>South</a:t>
                      </a:r>
                      <a:r>
                        <a:rPr lang="el-GR" sz="2000" b="1" dirty="0">
                          <a:effectLst/>
                        </a:rPr>
                        <a:t> Africa</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0.3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3"/>
                  </a:ext>
                </a:extLst>
              </a:tr>
              <a:tr h="304841">
                <a:tc>
                  <a:txBody>
                    <a:bodyPr/>
                    <a:lstStyle/>
                    <a:p>
                      <a:pPr>
                        <a:spcBef>
                          <a:spcPts val="300"/>
                        </a:spcBef>
                        <a:spcAft>
                          <a:spcPts val="300"/>
                        </a:spcAft>
                      </a:pPr>
                      <a:r>
                        <a:rPr lang="el-GR" sz="2000" b="1" dirty="0" err="1">
                          <a:effectLst/>
                        </a:rPr>
                        <a:t>Greece</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0.3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4"/>
                  </a:ext>
                </a:extLst>
              </a:tr>
              <a:tr h="304841">
                <a:tc>
                  <a:txBody>
                    <a:bodyPr/>
                    <a:lstStyle/>
                    <a:p>
                      <a:pPr>
                        <a:spcBef>
                          <a:spcPts val="300"/>
                        </a:spcBef>
                        <a:spcAft>
                          <a:spcPts val="300"/>
                        </a:spcAft>
                      </a:pPr>
                      <a:r>
                        <a:rPr lang="el-GR" sz="2000" b="1" dirty="0" err="1">
                          <a:effectLst/>
                        </a:rPr>
                        <a:t>Spain</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a:effectLst/>
                        </a:rPr>
                        <a:t>0.3 </a:t>
                      </a:r>
                      <a:endParaRPr lang="el-GR" sz="2000" b="1">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5"/>
                  </a:ext>
                </a:extLst>
              </a:tr>
              <a:tr h="304841">
                <a:tc>
                  <a:txBody>
                    <a:bodyPr/>
                    <a:lstStyle/>
                    <a:p>
                      <a:pPr>
                        <a:spcBef>
                          <a:spcPts val="300"/>
                        </a:spcBef>
                        <a:spcAft>
                          <a:spcPts val="300"/>
                        </a:spcAft>
                      </a:pPr>
                      <a:r>
                        <a:rPr lang="el-GR" sz="2000" b="1" dirty="0" err="1">
                          <a:effectLst/>
                        </a:rPr>
                        <a:t>Australia</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dirty="0">
                          <a:effectLst/>
                        </a:rPr>
                        <a:t>0.1 </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6"/>
                  </a:ext>
                </a:extLst>
              </a:tr>
              <a:tr h="304841">
                <a:tc>
                  <a:txBody>
                    <a:bodyPr/>
                    <a:lstStyle/>
                    <a:p>
                      <a:pPr>
                        <a:spcBef>
                          <a:spcPts val="300"/>
                        </a:spcBef>
                        <a:spcAft>
                          <a:spcPts val="300"/>
                        </a:spcAft>
                      </a:pPr>
                      <a:r>
                        <a:rPr lang="el-GR" sz="2000" b="1" dirty="0">
                          <a:effectLst/>
                        </a:rPr>
                        <a:t>World</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tc>
                  <a:txBody>
                    <a:bodyPr/>
                    <a:lstStyle/>
                    <a:p>
                      <a:pPr algn="r">
                        <a:spcBef>
                          <a:spcPts val="300"/>
                        </a:spcBef>
                        <a:spcAft>
                          <a:spcPts val="300"/>
                        </a:spcAft>
                      </a:pPr>
                      <a:r>
                        <a:rPr lang="el-GR" sz="2000" b="1" dirty="0">
                          <a:effectLst/>
                        </a:rPr>
                        <a:t>27 </a:t>
                      </a:r>
                      <a:endParaRPr lang="el-GR" sz="2000" b="1" dirty="0">
                        <a:effectLst/>
                        <a:latin typeface="Oswald"/>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περιεχομένου 4">
            <a:extLst>
              <a:ext uri="{FF2B5EF4-FFF2-40B4-BE49-F238E27FC236}">
                <a16:creationId xmlns:a16="http://schemas.microsoft.com/office/drawing/2014/main" id="{F6F27B54-26A0-4E6A-9F27-8BE5C516C7D3}"/>
              </a:ext>
            </a:extLst>
          </p:cNvPr>
          <p:cNvSpPr>
            <a:spLocks noGrp="1" noChangeArrowheads="1"/>
          </p:cNvSpPr>
          <p:nvPr>
            <p:ph sz="half" idx="1"/>
          </p:nvPr>
        </p:nvSpPr>
        <p:spPr>
          <a:xfrm>
            <a:off x="457200" y="188913"/>
            <a:ext cx="4038600" cy="5937250"/>
          </a:xfrm>
        </p:spPr>
        <p:txBody>
          <a:bodyPr/>
          <a:lstStyle/>
          <a:p>
            <a:pPr marL="0" indent="0" eaLnBrk="1" hangingPunct="1">
              <a:buFontTx/>
              <a:buNone/>
            </a:pPr>
            <a:r>
              <a:rPr lang="en-US" altLang="el-GR" sz="2000"/>
              <a:t>DRIED GRAPES</a:t>
            </a:r>
          </a:p>
          <a:p>
            <a:pPr marL="0" indent="0" eaLnBrk="1" hangingPunct="1">
              <a:buFontTx/>
              <a:buNone/>
            </a:pPr>
            <a:r>
              <a:rPr lang="en-US" altLang="el-GR" sz="2000"/>
              <a:t>1.3 mt is the world production of grapes in 2018</a:t>
            </a:r>
            <a:endParaRPr lang="el-GR" altLang="el-GR" sz="2000"/>
          </a:p>
        </p:txBody>
      </p:sp>
      <p:sp>
        <p:nvSpPr>
          <p:cNvPr id="16387" name="Θέση περιεχομένου 5">
            <a:extLst>
              <a:ext uri="{FF2B5EF4-FFF2-40B4-BE49-F238E27FC236}">
                <a16:creationId xmlns:a16="http://schemas.microsoft.com/office/drawing/2014/main" id="{8640AC71-A059-4E07-B63F-A9FE64CF50EC}"/>
              </a:ext>
            </a:extLst>
          </p:cNvPr>
          <p:cNvSpPr>
            <a:spLocks noGrp="1" noChangeArrowheads="1"/>
          </p:cNvSpPr>
          <p:nvPr>
            <p:ph sz="half" idx="2"/>
          </p:nvPr>
        </p:nvSpPr>
        <p:spPr>
          <a:xfrm>
            <a:off x="4284663" y="188913"/>
            <a:ext cx="4402137" cy="5937250"/>
          </a:xfrm>
        </p:spPr>
        <p:txBody>
          <a:bodyPr/>
          <a:lstStyle/>
          <a:p>
            <a:pPr marL="0" indent="0" eaLnBrk="1" hangingPunct="1">
              <a:buFontTx/>
              <a:buNone/>
            </a:pPr>
            <a:r>
              <a:rPr lang="en-US" altLang="el-GR" sz="1600"/>
              <a:t>Evolution of global dried grapes production</a:t>
            </a:r>
          </a:p>
          <a:p>
            <a:pPr marL="0" indent="0" eaLnBrk="1" hangingPunct="1">
              <a:buFontTx/>
              <a:buNone/>
            </a:pPr>
            <a:endParaRPr lang="el-GR" altLang="el-GR" sz="1600"/>
          </a:p>
        </p:txBody>
      </p:sp>
      <p:pic>
        <p:nvPicPr>
          <p:cNvPr id="16388" name="Εικόνα 6">
            <a:extLst>
              <a:ext uri="{FF2B5EF4-FFF2-40B4-BE49-F238E27FC236}">
                <a16:creationId xmlns:a16="http://schemas.microsoft.com/office/drawing/2014/main" id="{A0D777BD-8E44-4ED9-AC5D-2A29E9AEBF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052513"/>
            <a:ext cx="633571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D9E15F8A-FB8B-4862-BA0C-27863208BC94}"/>
              </a:ext>
            </a:extLst>
          </p:cNvPr>
          <p:cNvSpPr>
            <a:spLocks noGrp="1" noChangeArrowheads="1"/>
          </p:cNvSpPr>
          <p:nvPr>
            <p:ph type="title"/>
          </p:nvPr>
        </p:nvSpPr>
        <p:spPr>
          <a:xfrm>
            <a:off x="457200" y="274638"/>
            <a:ext cx="8229600" cy="561975"/>
          </a:xfrm>
        </p:spPr>
        <p:txBody>
          <a:bodyPr/>
          <a:lstStyle/>
          <a:p>
            <a:pPr eaLnBrk="1" hangingPunct="1"/>
            <a:r>
              <a:rPr lang="en-US" altLang="el-GR" sz="2000"/>
              <a:t>Major dried grapes producers</a:t>
            </a:r>
            <a:endParaRPr lang="el-GR" altLang="el-GR" sz="2000"/>
          </a:p>
        </p:txBody>
      </p:sp>
      <p:graphicFrame>
        <p:nvGraphicFramePr>
          <p:cNvPr id="8" name="Θέση περιεχομένου 7">
            <a:extLst>
              <a:ext uri="{FF2B5EF4-FFF2-40B4-BE49-F238E27FC236}">
                <a16:creationId xmlns:a16="http://schemas.microsoft.com/office/drawing/2014/main" id="{E5E37F13-B564-4D3A-ACD3-EB6126D28A60}"/>
              </a:ext>
            </a:extLst>
          </p:cNvPr>
          <p:cNvGraphicFramePr>
            <a:graphicFrameLocks noGrp="1"/>
          </p:cNvGraphicFramePr>
          <p:nvPr>
            <p:ph idx="1"/>
          </p:nvPr>
        </p:nvGraphicFramePr>
        <p:xfrm>
          <a:off x="457200" y="836613"/>
          <a:ext cx="8229600" cy="5184775"/>
        </p:xfrm>
        <a:graphic>
          <a:graphicData uri="http://schemas.openxmlformats.org/drawingml/2006/table">
            <a:tbl>
              <a:tblPr firstRow="1" firstCol="1" bandRow="1">
                <a:tableStyleId>{5C22544A-7EE6-4342-B048-85BDC9FD1C3A}</a:tableStyleId>
              </a:tblPr>
              <a:tblGrid>
                <a:gridCol w="4992075">
                  <a:extLst>
                    <a:ext uri="{9D8B030D-6E8A-4147-A177-3AD203B41FA5}">
                      <a16:colId xmlns:a16="http://schemas.microsoft.com/office/drawing/2014/main" val="20000"/>
                    </a:ext>
                  </a:extLst>
                </a:gridCol>
                <a:gridCol w="3237525">
                  <a:extLst>
                    <a:ext uri="{9D8B030D-6E8A-4147-A177-3AD203B41FA5}">
                      <a16:colId xmlns:a16="http://schemas.microsoft.com/office/drawing/2014/main" val="20001"/>
                    </a:ext>
                  </a:extLst>
                </a:gridCol>
              </a:tblGrid>
              <a:tr h="478180">
                <a:tc>
                  <a:txBody>
                    <a:bodyPr/>
                    <a:lstStyle/>
                    <a:p>
                      <a:pPr>
                        <a:lnSpc>
                          <a:spcPts val="805"/>
                        </a:lnSpc>
                        <a:spcBef>
                          <a:spcPts val="300"/>
                        </a:spcBef>
                        <a:spcAft>
                          <a:spcPts val="300"/>
                        </a:spcAft>
                      </a:pPr>
                      <a:r>
                        <a:rPr lang="el-GR" sz="2000" b="1" dirty="0" err="1">
                          <a:effectLst/>
                        </a:rPr>
                        <a:t>thousand</a:t>
                      </a:r>
                      <a:r>
                        <a:rPr lang="el-GR" sz="2000" b="1" dirty="0">
                          <a:effectLst/>
                        </a:rPr>
                        <a:t> 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2018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36185">
                <a:tc>
                  <a:txBody>
                    <a:bodyPr/>
                    <a:lstStyle/>
                    <a:p>
                      <a:pPr>
                        <a:lnSpc>
                          <a:spcPts val="805"/>
                        </a:lnSpc>
                        <a:spcBef>
                          <a:spcPts val="300"/>
                        </a:spcBef>
                        <a:spcAft>
                          <a:spcPts val="300"/>
                        </a:spcAft>
                      </a:pPr>
                      <a:r>
                        <a:rPr lang="el-GR" sz="2000" b="1" dirty="0" err="1">
                          <a:effectLst/>
                        </a:rPr>
                        <a:t>Turkey</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381.0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36185">
                <a:tc>
                  <a:txBody>
                    <a:bodyPr/>
                    <a:lstStyle/>
                    <a:p>
                      <a:pPr>
                        <a:lnSpc>
                          <a:spcPts val="805"/>
                        </a:lnSpc>
                        <a:spcBef>
                          <a:spcPts val="300"/>
                        </a:spcBef>
                        <a:spcAft>
                          <a:spcPts val="300"/>
                        </a:spcAft>
                      </a:pPr>
                      <a:r>
                        <a:rPr lang="el-GR" sz="2000" b="1" dirty="0">
                          <a:effectLst/>
                        </a:rPr>
                        <a:t>USA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263.0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336185">
                <a:tc>
                  <a:txBody>
                    <a:bodyPr/>
                    <a:lstStyle/>
                    <a:p>
                      <a:pPr>
                        <a:lnSpc>
                          <a:spcPts val="805"/>
                        </a:lnSpc>
                        <a:spcBef>
                          <a:spcPts val="300"/>
                        </a:spcBef>
                        <a:spcAft>
                          <a:spcPts val="300"/>
                        </a:spcAft>
                      </a:pPr>
                      <a:r>
                        <a:rPr lang="el-GR" sz="2000" b="1" dirty="0" err="1">
                          <a:effectLst/>
                        </a:rPr>
                        <a:t>China</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190.0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36185">
                <a:tc>
                  <a:txBody>
                    <a:bodyPr/>
                    <a:lstStyle/>
                    <a:p>
                      <a:pPr>
                        <a:lnSpc>
                          <a:spcPts val="805"/>
                        </a:lnSpc>
                        <a:spcBef>
                          <a:spcPts val="300"/>
                        </a:spcBef>
                        <a:spcAft>
                          <a:spcPts val="300"/>
                        </a:spcAft>
                      </a:pPr>
                      <a:r>
                        <a:rPr lang="el-GR" sz="2000" b="1" dirty="0" err="1">
                          <a:effectLst/>
                        </a:rPr>
                        <a:t>Iran</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150.0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336185">
                <a:tc>
                  <a:txBody>
                    <a:bodyPr/>
                    <a:lstStyle/>
                    <a:p>
                      <a:pPr>
                        <a:lnSpc>
                          <a:spcPts val="805"/>
                        </a:lnSpc>
                        <a:spcBef>
                          <a:spcPts val="300"/>
                        </a:spcBef>
                        <a:spcAft>
                          <a:spcPts val="300"/>
                        </a:spcAft>
                      </a:pPr>
                      <a:r>
                        <a:rPr lang="el-GR" sz="2000" b="1" dirty="0" err="1">
                          <a:effectLst/>
                        </a:rPr>
                        <a:t>South</a:t>
                      </a:r>
                      <a:r>
                        <a:rPr lang="el-GR" sz="2000" b="1" dirty="0">
                          <a:effectLst/>
                        </a:rPr>
                        <a:t> Africa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71.0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336185">
                <a:tc>
                  <a:txBody>
                    <a:bodyPr/>
                    <a:lstStyle/>
                    <a:p>
                      <a:pPr>
                        <a:lnSpc>
                          <a:spcPts val="805"/>
                        </a:lnSpc>
                        <a:spcBef>
                          <a:spcPts val="300"/>
                        </a:spcBef>
                        <a:spcAft>
                          <a:spcPts val="300"/>
                        </a:spcAft>
                      </a:pPr>
                      <a:r>
                        <a:rPr lang="el-GR" sz="2000" b="1" dirty="0" err="1">
                          <a:effectLst/>
                        </a:rPr>
                        <a:t>Uzbekistan</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70.0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336185">
                <a:tc>
                  <a:txBody>
                    <a:bodyPr/>
                    <a:lstStyle/>
                    <a:p>
                      <a:pPr>
                        <a:lnSpc>
                          <a:spcPts val="805"/>
                        </a:lnSpc>
                        <a:spcBef>
                          <a:spcPts val="300"/>
                        </a:spcBef>
                        <a:spcAft>
                          <a:spcPts val="300"/>
                        </a:spcAft>
                      </a:pPr>
                      <a:r>
                        <a:rPr lang="el-GR" sz="2000" b="1" dirty="0" err="1">
                          <a:effectLst/>
                        </a:rPr>
                        <a:t>Afghanistan</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38.0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336185">
                <a:tc>
                  <a:txBody>
                    <a:bodyPr/>
                    <a:lstStyle/>
                    <a:p>
                      <a:pPr>
                        <a:lnSpc>
                          <a:spcPts val="805"/>
                        </a:lnSpc>
                        <a:spcBef>
                          <a:spcPts val="300"/>
                        </a:spcBef>
                        <a:spcAft>
                          <a:spcPts val="300"/>
                        </a:spcAft>
                      </a:pPr>
                      <a:r>
                        <a:rPr lang="el-GR" sz="2000" b="1" dirty="0" err="1">
                          <a:effectLst/>
                        </a:rPr>
                        <a:t>Argentina</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37.3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336185">
                <a:tc>
                  <a:txBody>
                    <a:bodyPr/>
                    <a:lstStyle/>
                    <a:p>
                      <a:pPr>
                        <a:lnSpc>
                          <a:spcPts val="805"/>
                        </a:lnSpc>
                        <a:spcBef>
                          <a:spcPts val="300"/>
                        </a:spcBef>
                        <a:spcAft>
                          <a:spcPts val="300"/>
                        </a:spcAft>
                      </a:pPr>
                      <a:r>
                        <a:rPr lang="el-GR" sz="2000" b="1" dirty="0" err="1">
                          <a:effectLst/>
                        </a:rPr>
                        <a:t>Chile</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30.0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336185">
                <a:tc>
                  <a:txBody>
                    <a:bodyPr/>
                    <a:lstStyle/>
                    <a:p>
                      <a:pPr>
                        <a:lnSpc>
                          <a:spcPts val="805"/>
                        </a:lnSpc>
                        <a:spcBef>
                          <a:spcPts val="300"/>
                        </a:spcBef>
                        <a:spcAft>
                          <a:spcPts val="300"/>
                        </a:spcAft>
                      </a:pPr>
                      <a:r>
                        <a:rPr lang="el-GR" sz="2000" b="1" dirty="0" err="1">
                          <a:effectLst/>
                        </a:rPr>
                        <a:t>Greece</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27.0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336185">
                <a:tc>
                  <a:txBody>
                    <a:bodyPr/>
                    <a:lstStyle/>
                    <a:p>
                      <a:pPr>
                        <a:lnSpc>
                          <a:spcPts val="805"/>
                        </a:lnSpc>
                        <a:spcBef>
                          <a:spcPts val="300"/>
                        </a:spcBef>
                        <a:spcAft>
                          <a:spcPts val="300"/>
                        </a:spcAft>
                      </a:pPr>
                      <a:r>
                        <a:rPr lang="el-GR" sz="2000" b="1" dirty="0" err="1">
                          <a:effectLst/>
                        </a:rPr>
                        <a:t>India</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23.5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336185">
                <a:tc>
                  <a:txBody>
                    <a:bodyPr/>
                    <a:lstStyle/>
                    <a:p>
                      <a:pPr>
                        <a:lnSpc>
                          <a:spcPts val="805"/>
                        </a:lnSpc>
                        <a:spcBef>
                          <a:spcPts val="300"/>
                        </a:spcBef>
                        <a:spcAft>
                          <a:spcPts val="300"/>
                        </a:spcAft>
                      </a:pPr>
                      <a:r>
                        <a:rPr lang="el-GR" sz="2000" b="1" dirty="0" err="1">
                          <a:effectLst/>
                        </a:rPr>
                        <a:t>Mexico</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18.0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336185">
                <a:tc>
                  <a:txBody>
                    <a:bodyPr/>
                    <a:lstStyle/>
                    <a:p>
                      <a:pPr>
                        <a:lnSpc>
                          <a:spcPts val="805"/>
                        </a:lnSpc>
                        <a:spcBef>
                          <a:spcPts val="300"/>
                        </a:spcBef>
                        <a:spcAft>
                          <a:spcPts val="300"/>
                        </a:spcAft>
                      </a:pPr>
                      <a:r>
                        <a:rPr lang="el-GR" sz="2000" b="1" dirty="0" err="1">
                          <a:effectLst/>
                        </a:rPr>
                        <a:t>Australia</a:t>
                      </a:r>
                      <a:r>
                        <a:rPr lang="el-GR" sz="2000" b="1" dirty="0">
                          <a:effectLst/>
                        </a:rPr>
                        <a:t>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a:effectLst/>
                        </a:rPr>
                        <a:t>10.3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3"/>
                  </a:ext>
                </a:extLst>
              </a:tr>
              <a:tr h="336185">
                <a:tc>
                  <a:txBody>
                    <a:bodyPr/>
                    <a:lstStyle/>
                    <a:p>
                      <a:pPr>
                        <a:lnSpc>
                          <a:spcPts val="805"/>
                        </a:lnSpc>
                        <a:spcBef>
                          <a:spcPts val="300"/>
                        </a:spcBef>
                        <a:spcAft>
                          <a:spcPts val="300"/>
                        </a:spcAft>
                      </a:pPr>
                      <a:r>
                        <a:rPr lang="el-GR" sz="2000" b="1" dirty="0">
                          <a:effectLst/>
                        </a:rPr>
                        <a:t>World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2000" b="1" dirty="0">
                          <a:effectLst/>
                        </a:rPr>
                        <a:t>1348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περιεχομένου 4">
            <a:extLst>
              <a:ext uri="{FF2B5EF4-FFF2-40B4-BE49-F238E27FC236}">
                <a16:creationId xmlns:a16="http://schemas.microsoft.com/office/drawing/2014/main" id="{F1CCBADE-9943-40ED-A90C-6512C9CFD17C}"/>
              </a:ext>
            </a:extLst>
          </p:cNvPr>
          <p:cNvSpPr>
            <a:spLocks noGrp="1" noChangeArrowheads="1"/>
          </p:cNvSpPr>
          <p:nvPr>
            <p:ph sz="half" idx="1"/>
          </p:nvPr>
        </p:nvSpPr>
        <p:spPr>
          <a:xfrm>
            <a:off x="457200" y="115888"/>
            <a:ext cx="4038600" cy="6010275"/>
          </a:xfrm>
        </p:spPr>
        <p:txBody>
          <a:bodyPr/>
          <a:lstStyle/>
          <a:p>
            <a:pPr marL="0" indent="0" eaLnBrk="1" hangingPunct="1">
              <a:buFontTx/>
              <a:buNone/>
            </a:pPr>
            <a:r>
              <a:rPr lang="en-US" altLang="el-GR" sz="2000"/>
              <a:t>WINE PRODUCTION</a:t>
            </a:r>
          </a:p>
          <a:p>
            <a:pPr marL="0" indent="0" eaLnBrk="1" hangingPunct="1">
              <a:buFontTx/>
              <a:buNone/>
            </a:pPr>
            <a:r>
              <a:rPr lang="en-US" altLang="el-GR" sz="2000"/>
              <a:t>Total of wine, including sparkling and special wines, excluding juice and musts</a:t>
            </a:r>
          </a:p>
          <a:p>
            <a:pPr marL="0" indent="0" eaLnBrk="1" hangingPunct="1">
              <a:buFontTx/>
              <a:buNone/>
            </a:pPr>
            <a:r>
              <a:rPr lang="en-US" altLang="el-GR" sz="2000"/>
              <a:t>292 mhl is the global wine production in 2018</a:t>
            </a:r>
            <a:endParaRPr lang="el-GR" altLang="el-GR" sz="2000"/>
          </a:p>
        </p:txBody>
      </p:sp>
      <p:sp>
        <p:nvSpPr>
          <p:cNvPr id="18435" name="Θέση περιεχομένου 5">
            <a:extLst>
              <a:ext uri="{FF2B5EF4-FFF2-40B4-BE49-F238E27FC236}">
                <a16:creationId xmlns:a16="http://schemas.microsoft.com/office/drawing/2014/main" id="{BBD49F0F-04D3-4CD7-AF6D-0D2B6C094785}"/>
              </a:ext>
            </a:extLst>
          </p:cNvPr>
          <p:cNvSpPr>
            <a:spLocks noGrp="1" noChangeArrowheads="1"/>
          </p:cNvSpPr>
          <p:nvPr>
            <p:ph sz="half" idx="2"/>
          </p:nvPr>
        </p:nvSpPr>
        <p:spPr>
          <a:xfrm>
            <a:off x="4648200" y="0"/>
            <a:ext cx="4038600" cy="6126163"/>
          </a:xfrm>
        </p:spPr>
        <p:txBody>
          <a:bodyPr/>
          <a:lstStyle/>
          <a:p>
            <a:pPr marL="0" indent="0" eaLnBrk="1" hangingPunct="1">
              <a:buFontTx/>
              <a:buNone/>
            </a:pPr>
            <a:r>
              <a:rPr lang="en-US" altLang="el-GR" sz="2000"/>
              <a:t>Evolution of world wine production</a:t>
            </a:r>
          </a:p>
          <a:p>
            <a:pPr marL="0" indent="0" eaLnBrk="1" hangingPunct="1">
              <a:buFontTx/>
              <a:buNone/>
            </a:pPr>
            <a:endParaRPr lang="el-GR" altLang="el-GR" sz="2000"/>
          </a:p>
        </p:txBody>
      </p:sp>
      <p:pic>
        <p:nvPicPr>
          <p:cNvPr id="18436" name="Εικόνα 6">
            <a:extLst>
              <a:ext uri="{FF2B5EF4-FFF2-40B4-BE49-F238E27FC236}">
                <a16:creationId xmlns:a16="http://schemas.microsoft.com/office/drawing/2014/main" id="{567C9B61-7345-4ECB-9397-7BC0BE835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196975"/>
            <a:ext cx="558006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4">
            <a:extLst>
              <a:ext uri="{FF2B5EF4-FFF2-40B4-BE49-F238E27FC236}">
                <a16:creationId xmlns:a16="http://schemas.microsoft.com/office/drawing/2014/main" id="{23D1EA54-6D27-4D79-9049-1D004BAC73F3}"/>
              </a:ext>
            </a:extLst>
          </p:cNvPr>
          <p:cNvSpPr>
            <a:spLocks noGrp="1" noChangeArrowheads="1"/>
          </p:cNvSpPr>
          <p:nvPr>
            <p:ph type="title"/>
          </p:nvPr>
        </p:nvSpPr>
        <p:spPr>
          <a:xfrm>
            <a:off x="457200" y="274638"/>
            <a:ext cx="8229600" cy="457200"/>
          </a:xfrm>
        </p:spPr>
        <p:txBody>
          <a:bodyPr/>
          <a:lstStyle/>
          <a:p>
            <a:pPr eaLnBrk="1" hangingPunct="1"/>
            <a:r>
              <a:rPr lang="en-US" altLang="el-GR" sz="2400"/>
              <a:t>Major wine producers</a:t>
            </a:r>
            <a:endParaRPr lang="el-GR" altLang="el-GR" sz="2400"/>
          </a:p>
        </p:txBody>
      </p:sp>
      <p:graphicFrame>
        <p:nvGraphicFramePr>
          <p:cNvPr id="7" name="Θέση περιεχομένου 6">
            <a:extLst>
              <a:ext uri="{FF2B5EF4-FFF2-40B4-BE49-F238E27FC236}">
                <a16:creationId xmlns:a16="http://schemas.microsoft.com/office/drawing/2014/main" id="{6C8FAFB4-1996-4EBB-9793-553ADC08A5D3}"/>
              </a:ext>
            </a:extLst>
          </p:cNvPr>
          <p:cNvGraphicFramePr>
            <a:graphicFrameLocks noGrp="1"/>
          </p:cNvGraphicFramePr>
          <p:nvPr>
            <p:ph idx="1"/>
          </p:nvPr>
        </p:nvGraphicFramePr>
        <p:xfrm>
          <a:off x="223838" y="836613"/>
          <a:ext cx="8256587" cy="5113334"/>
        </p:xfrm>
        <a:graphic>
          <a:graphicData uri="http://schemas.openxmlformats.org/drawingml/2006/table">
            <a:tbl>
              <a:tblPr firstRow="1" firstCol="1" bandRow="1">
                <a:tableStyleId>{5C22544A-7EE6-4342-B048-85BDC9FD1C3A}</a:tableStyleId>
              </a:tblPr>
              <a:tblGrid>
                <a:gridCol w="5981072">
                  <a:extLst>
                    <a:ext uri="{9D8B030D-6E8A-4147-A177-3AD203B41FA5}">
                      <a16:colId xmlns:a16="http://schemas.microsoft.com/office/drawing/2014/main" val="20000"/>
                    </a:ext>
                  </a:extLst>
                </a:gridCol>
                <a:gridCol w="2275515">
                  <a:extLst>
                    <a:ext uri="{9D8B030D-6E8A-4147-A177-3AD203B41FA5}">
                      <a16:colId xmlns:a16="http://schemas.microsoft.com/office/drawing/2014/main" val="20001"/>
                    </a:ext>
                  </a:extLst>
                </a:gridCol>
              </a:tblGrid>
              <a:tr h="297801">
                <a:tc>
                  <a:txBody>
                    <a:bodyPr/>
                    <a:lstStyle/>
                    <a:p>
                      <a:pPr>
                        <a:lnSpc>
                          <a:spcPts val="805"/>
                        </a:lnSpc>
                        <a:spcBef>
                          <a:spcPts val="300"/>
                        </a:spcBef>
                        <a:spcAft>
                          <a:spcPts val="300"/>
                        </a:spcAft>
                      </a:pPr>
                      <a:r>
                        <a:rPr lang="el-GR" sz="1800" dirty="0" err="1">
                          <a:effectLst/>
                        </a:rPr>
                        <a:t>million</a:t>
                      </a:r>
                      <a:r>
                        <a:rPr lang="el-GR" sz="1800" dirty="0">
                          <a:effectLst/>
                        </a:rPr>
                        <a:t> </a:t>
                      </a:r>
                      <a:r>
                        <a:rPr lang="el-GR" sz="1800" dirty="0" err="1">
                          <a:effectLst/>
                        </a:rPr>
                        <a:t>hl</a:t>
                      </a:r>
                      <a:r>
                        <a:rPr lang="el-GR" sz="1800" dirty="0">
                          <a:effectLst/>
                        </a:rPr>
                        <a:t> </a:t>
                      </a:r>
                      <a:endParaRPr lang="el-GR" sz="1800" b="1" dirty="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Aft>
                          <a:spcPts val="0"/>
                        </a:spcAft>
                      </a:pPr>
                      <a:r>
                        <a:rPr lang="el-GR" sz="1800">
                          <a:effectLst/>
                        </a:rPr>
                        <a:t>2018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0"/>
                  </a:ext>
                </a:extLst>
              </a:tr>
              <a:tr h="209371">
                <a:tc>
                  <a:txBody>
                    <a:bodyPr/>
                    <a:lstStyle/>
                    <a:p>
                      <a:pPr>
                        <a:lnSpc>
                          <a:spcPts val="805"/>
                        </a:lnSpc>
                        <a:spcBef>
                          <a:spcPts val="300"/>
                        </a:spcBef>
                        <a:spcAft>
                          <a:spcPts val="300"/>
                        </a:spcAft>
                      </a:pPr>
                      <a:r>
                        <a:rPr lang="el-GR" sz="1800">
                          <a:effectLst/>
                        </a:rPr>
                        <a:t>Italy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54.8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1"/>
                  </a:ext>
                </a:extLst>
              </a:tr>
              <a:tr h="209371">
                <a:tc>
                  <a:txBody>
                    <a:bodyPr/>
                    <a:lstStyle/>
                    <a:p>
                      <a:pPr>
                        <a:lnSpc>
                          <a:spcPts val="805"/>
                        </a:lnSpc>
                        <a:spcBef>
                          <a:spcPts val="300"/>
                        </a:spcBef>
                        <a:spcAft>
                          <a:spcPts val="300"/>
                        </a:spcAft>
                      </a:pPr>
                      <a:r>
                        <a:rPr lang="el-GR" sz="1800">
                          <a:effectLst/>
                        </a:rPr>
                        <a:t>France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48.6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2"/>
                  </a:ext>
                </a:extLst>
              </a:tr>
              <a:tr h="209371">
                <a:tc>
                  <a:txBody>
                    <a:bodyPr/>
                    <a:lstStyle/>
                    <a:p>
                      <a:pPr>
                        <a:lnSpc>
                          <a:spcPts val="805"/>
                        </a:lnSpc>
                        <a:spcBef>
                          <a:spcPts val="300"/>
                        </a:spcBef>
                        <a:spcAft>
                          <a:spcPts val="300"/>
                        </a:spcAft>
                      </a:pPr>
                      <a:r>
                        <a:rPr lang="el-GR" sz="1800">
                          <a:effectLst/>
                        </a:rPr>
                        <a:t>Spain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44.4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3"/>
                  </a:ext>
                </a:extLst>
              </a:tr>
              <a:tr h="209371">
                <a:tc>
                  <a:txBody>
                    <a:bodyPr/>
                    <a:lstStyle/>
                    <a:p>
                      <a:pPr>
                        <a:lnSpc>
                          <a:spcPts val="805"/>
                        </a:lnSpc>
                        <a:spcBef>
                          <a:spcPts val="300"/>
                        </a:spcBef>
                        <a:spcAft>
                          <a:spcPts val="300"/>
                        </a:spcAft>
                      </a:pPr>
                      <a:r>
                        <a:rPr lang="el-GR" sz="1800" dirty="0">
                          <a:effectLst/>
                        </a:rPr>
                        <a:t>USA* </a:t>
                      </a:r>
                      <a:endParaRPr lang="el-GR" sz="1800" b="1" dirty="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23.9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4"/>
                  </a:ext>
                </a:extLst>
              </a:tr>
              <a:tr h="209371">
                <a:tc>
                  <a:txBody>
                    <a:bodyPr/>
                    <a:lstStyle/>
                    <a:p>
                      <a:pPr>
                        <a:lnSpc>
                          <a:spcPts val="805"/>
                        </a:lnSpc>
                        <a:spcBef>
                          <a:spcPts val="300"/>
                        </a:spcBef>
                        <a:spcAft>
                          <a:spcPts val="300"/>
                        </a:spcAft>
                      </a:pPr>
                      <a:r>
                        <a:rPr lang="el-GR" sz="1800">
                          <a:effectLst/>
                        </a:rPr>
                        <a:t>Argentina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14.5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5"/>
                  </a:ext>
                </a:extLst>
              </a:tr>
              <a:tr h="209371">
                <a:tc>
                  <a:txBody>
                    <a:bodyPr/>
                    <a:lstStyle/>
                    <a:p>
                      <a:pPr>
                        <a:lnSpc>
                          <a:spcPts val="805"/>
                        </a:lnSpc>
                        <a:spcBef>
                          <a:spcPts val="300"/>
                        </a:spcBef>
                        <a:spcAft>
                          <a:spcPts val="300"/>
                        </a:spcAft>
                      </a:pPr>
                      <a:r>
                        <a:rPr lang="el-GR" sz="1800">
                          <a:effectLst/>
                        </a:rPr>
                        <a:t>Chile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12.9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6"/>
                  </a:ext>
                </a:extLst>
              </a:tr>
              <a:tr h="209371">
                <a:tc>
                  <a:txBody>
                    <a:bodyPr/>
                    <a:lstStyle/>
                    <a:p>
                      <a:pPr>
                        <a:lnSpc>
                          <a:spcPts val="805"/>
                        </a:lnSpc>
                        <a:spcBef>
                          <a:spcPts val="300"/>
                        </a:spcBef>
                        <a:spcAft>
                          <a:spcPts val="300"/>
                        </a:spcAft>
                      </a:pPr>
                      <a:r>
                        <a:rPr lang="el-GR" sz="1800">
                          <a:effectLst/>
                        </a:rPr>
                        <a:t>Australia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12.9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7"/>
                  </a:ext>
                </a:extLst>
              </a:tr>
              <a:tr h="209371">
                <a:tc>
                  <a:txBody>
                    <a:bodyPr/>
                    <a:lstStyle/>
                    <a:p>
                      <a:pPr>
                        <a:lnSpc>
                          <a:spcPts val="805"/>
                        </a:lnSpc>
                        <a:spcBef>
                          <a:spcPts val="300"/>
                        </a:spcBef>
                        <a:spcAft>
                          <a:spcPts val="300"/>
                        </a:spcAft>
                      </a:pPr>
                      <a:r>
                        <a:rPr lang="el-GR" sz="1800">
                          <a:effectLst/>
                        </a:rPr>
                        <a:t>Germany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10.3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8"/>
                  </a:ext>
                </a:extLst>
              </a:tr>
              <a:tr h="209371">
                <a:tc>
                  <a:txBody>
                    <a:bodyPr/>
                    <a:lstStyle/>
                    <a:p>
                      <a:pPr>
                        <a:lnSpc>
                          <a:spcPts val="805"/>
                        </a:lnSpc>
                        <a:spcBef>
                          <a:spcPts val="300"/>
                        </a:spcBef>
                        <a:spcAft>
                          <a:spcPts val="300"/>
                        </a:spcAft>
                      </a:pPr>
                      <a:r>
                        <a:rPr lang="el-GR" sz="1800">
                          <a:effectLst/>
                        </a:rPr>
                        <a:t>South Africa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9.5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09"/>
                  </a:ext>
                </a:extLst>
              </a:tr>
              <a:tr h="209371">
                <a:tc>
                  <a:txBody>
                    <a:bodyPr/>
                    <a:lstStyle/>
                    <a:p>
                      <a:pPr>
                        <a:lnSpc>
                          <a:spcPts val="805"/>
                        </a:lnSpc>
                        <a:spcBef>
                          <a:spcPts val="300"/>
                        </a:spcBef>
                        <a:spcAft>
                          <a:spcPts val="300"/>
                        </a:spcAft>
                      </a:pPr>
                      <a:r>
                        <a:rPr lang="el-GR" sz="1800">
                          <a:effectLst/>
                        </a:rPr>
                        <a:t>China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9.1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10"/>
                  </a:ext>
                </a:extLst>
              </a:tr>
              <a:tr h="209371">
                <a:tc>
                  <a:txBody>
                    <a:bodyPr/>
                    <a:lstStyle/>
                    <a:p>
                      <a:pPr>
                        <a:lnSpc>
                          <a:spcPts val="805"/>
                        </a:lnSpc>
                        <a:spcBef>
                          <a:spcPts val="300"/>
                        </a:spcBef>
                        <a:spcAft>
                          <a:spcPts val="300"/>
                        </a:spcAft>
                      </a:pPr>
                      <a:r>
                        <a:rPr lang="el-GR" sz="1800">
                          <a:effectLst/>
                        </a:rPr>
                        <a:t>Portugal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6.1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11"/>
                  </a:ext>
                </a:extLst>
              </a:tr>
              <a:tr h="209371">
                <a:tc>
                  <a:txBody>
                    <a:bodyPr/>
                    <a:lstStyle/>
                    <a:p>
                      <a:pPr>
                        <a:lnSpc>
                          <a:spcPts val="805"/>
                        </a:lnSpc>
                        <a:spcBef>
                          <a:spcPts val="300"/>
                        </a:spcBef>
                        <a:spcAft>
                          <a:spcPts val="300"/>
                        </a:spcAft>
                      </a:pPr>
                      <a:r>
                        <a:rPr lang="el-GR" sz="1800">
                          <a:effectLst/>
                        </a:rPr>
                        <a:t>Russian Federation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5.5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12"/>
                  </a:ext>
                </a:extLst>
              </a:tr>
              <a:tr h="209371">
                <a:tc>
                  <a:txBody>
                    <a:bodyPr/>
                    <a:lstStyle/>
                    <a:p>
                      <a:pPr>
                        <a:lnSpc>
                          <a:spcPts val="805"/>
                        </a:lnSpc>
                        <a:spcBef>
                          <a:spcPts val="300"/>
                        </a:spcBef>
                        <a:spcAft>
                          <a:spcPts val="300"/>
                        </a:spcAft>
                      </a:pPr>
                      <a:r>
                        <a:rPr lang="el-GR" sz="1800" dirty="0" err="1">
                          <a:effectLst/>
                        </a:rPr>
                        <a:t>Romania</a:t>
                      </a:r>
                      <a:r>
                        <a:rPr lang="el-GR" sz="1800" dirty="0">
                          <a:effectLst/>
                        </a:rPr>
                        <a:t> </a:t>
                      </a:r>
                      <a:endParaRPr lang="el-GR" sz="1800" b="1" dirty="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5.1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13"/>
                  </a:ext>
                </a:extLst>
              </a:tr>
              <a:tr h="209371">
                <a:tc>
                  <a:txBody>
                    <a:bodyPr/>
                    <a:lstStyle/>
                    <a:p>
                      <a:pPr>
                        <a:lnSpc>
                          <a:spcPts val="805"/>
                        </a:lnSpc>
                        <a:spcBef>
                          <a:spcPts val="300"/>
                        </a:spcBef>
                        <a:spcAft>
                          <a:spcPts val="300"/>
                        </a:spcAft>
                      </a:pPr>
                      <a:r>
                        <a:rPr lang="el-GR" sz="1800">
                          <a:effectLst/>
                        </a:rPr>
                        <a:t>Hungary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3.6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14"/>
                  </a:ext>
                </a:extLst>
              </a:tr>
              <a:tr h="209371">
                <a:tc>
                  <a:txBody>
                    <a:bodyPr/>
                    <a:lstStyle/>
                    <a:p>
                      <a:pPr>
                        <a:lnSpc>
                          <a:spcPts val="805"/>
                        </a:lnSpc>
                        <a:spcBef>
                          <a:spcPts val="300"/>
                        </a:spcBef>
                        <a:spcAft>
                          <a:spcPts val="300"/>
                        </a:spcAft>
                      </a:pPr>
                      <a:r>
                        <a:rPr lang="el-GR" sz="1800">
                          <a:effectLst/>
                        </a:rPr>
                        <a:t>Brazil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3.1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15"/>
                  </a:ext>
                </a:extLst>
              </a:tr>
              <a:tr h="209371">
                <a:tc>
                  <a:txBody>
                    <a:bodyPr/>
                    <a:lstStyle/>
                    <a:p>
                      <a:pPr>
                        <a:lnSpc>
                          <a:spcPts val="805"/>
                        </a:lnSpc>
                        <a:spcBef>
                          <a:spcPts val="300"/>
                        </a:spcBef>
                        <a:spcAft>
                          <a:spcPts val="300"/>
                        </a:spcAft>
                      </a:pPr>
                      <a:r>
                        <a:rPr lang="el-GR" sz="1800">
                          <a:effectLst/>
                        </a:rPr>
                        <a:t>New Zealand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3.0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16"/>
                  </a:ext>
                </a:extLst>
              </a:tr>
              <a:tr h="209371">
                <a:tc>
                  <a:txBody>
                    <a:bodyPr/>
                    <a:lstStyle/>
                    <a:p>
                      <a:pPr>
                        <a:lnSpc>
                          <a:spcPts val="805"/>
                        </a:lnSpc>
                        <a:spcBef>
                          <a:spcPts val="300"/>
                        </a:spcBef>
                        <a:spcAft>
                          <a:spcPts val="300"/>
                        </a:spcAft>
                      </a:pPr>
                      <a:r>
                        <a:rPr lang="el-GR" sz="1800">
                          <a:effectLst/>
                        </a:rPr>
                        <a:t>Austria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2.8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17"/>
                  </a:ext>
                </a:extLst>
              </a:tr>
              <a:tr h="209371">
                <a:tc>
                  <a:txBody>
                    <a:bodyPr/>
                    <a:lstStyle/>
                    <a:p>
                      <a:pPr>
                        <a:lnSpc>
                          <a:spcPts val="805"/>
                        </a:lnSpc>
                        <a:spcBef>
                          <a:spcPts val="300"/>
                        </a:spcBef>
                        <a:spcAft>
                          <a:spcPts val="300"/>
                        </a:spcAft>
                      </a:pPr>
                      <a:r>
                        <a:rPr lang="el-GR" sz="1800">
                          <a:effectLst/>
                        </a:rPr>
                        <a:t>Greece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2.2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18"/>
                  </a:ext>
                </a:extLst>
              </a:tr>
              <a:tr h="209371">
                <a:tc>
                  <a:txBody>
                    <a:bodyPr/>
                    <a:lstStyle/>
                    <a:p>
                      <a:pPr>
                        <a:lnSpc>
                          <a:spcPts val="805"/>
                        </a:lnSpc>
                        <a:spcBef>
                          <a:spcPts val="300"/>
                        </a:spcBef>
                        <a:spcAft>
                          <a:spcPts val="300"/>
                        </a:spcAft>
                      </a:pPr>
                      <a:r>
                        <a:rPr lang="el-GR" sz="1800">
                          <a:effectLst/>
                        </a:rPr>
                        <a:t>Ukraine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2.0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19"/>
                  </a:ext>
                </a:extLst>
              </a:tr>
              <a:tr h="209371">
                <a:tc>
                  <a:txBody>
                    <a:bodyPr/>
                    <a:lstStyle/>
                    <a:p>
                      <a:pPr>
                        <a:lnSpc>
                          <a:spcPts val="805"/>
                        </a:lnSpc>
                        <a:spcBef>
                          <a:spcPts val="300"/>
                        </a:spcBef>
                        <a:spcAft>
                          <a:spcPts val="300"/>
                        </a:spcAft>
                      </a:pPr>
                      <a:r>
                        <a:rPr lang="el-GR" sz="1800">
                          <a:effectLst/>
                        </a:rPr>
                        <a:t>Moldova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1.9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20"/>
                  </a:ext>
                </a:extLst>
              </a:tr>
              <a:tr h="209371">
                <a:tc>
                  <a:txBody>
                    <a:bodyPr/>
                    <a:lstStyle/>
                    <a:p>
                      <a:pPr>
                        <a:lnSpc>
                          <a:spcPts val="805"/>
                        </a:lnSpc>
                        <a:spcBef>
                          <a:spcPts val="300"/>
                        </a:spcBef>
                        <a:spcAft>
                          <a:spcPts val="300"/>
                        </a:spcAft>
                      </a:pPr>
                      <a:r>
                        <a:rPr lang="el-GR" sz="1800">
                          <a:effectLst/>
                        </a:rPr>
                        <a:t>Switzerland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1.1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21"/>
                  </a:ext>
                </a:extLst>
              </a:tr>
              <a:tr h="209371">
                <a:tc>
                  <a:txBody>
                    <a:bodyPr/>
                    <a:lstStyle/>
                    <a:p>
                      <a:pPr>
                        <a:lnSpc>
                          <a:spcPts val="805"/>
                        </a:lnSpc>
                        <a:spcBef>
                          <a:spcPts val="300"/>
                        </a:spcBef>
                        <a:spcAft>
                          <a:spcPts val="300"/>
                        </a:spcAft>
                      </a:pPr>
                      <a:r>
                        <a:rPr lang="el-GR" sz="1800">
                          <a:effectLst/>
                        </a:rPr>
                        <a:t>Bulgaria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a:effectLst/>
                        </a:rPr>
                        <a:t>1.0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22"/>
                  </a:ext>
                </a:extLst>
              </a:tr>
              <a:tr h="209371">
                <a:tc>
                  <a:txBody>
                    <a:bodyPr/>
                    <a:lstStyle/>
                    <a:p>
                      <a:pPr>
                        <a:lnSpc>
                          <a:spcPts val="805"/>
                        </a:lnSpc>
                        <a:spcBef>
                          <a:spcPts val="300"/>
                        </a:spcBef>
                        <a:spcAft>
                          <a:spcPts val="300"/>
                        </a:spcAft>
                      </a:pPr>
                      <a:r>
                        <a:rPr lang="el-GR" sz="1800">
                          <a:effectLst/>
                        </a:rPr>
                        <a:t>World </a:t>
                      </a:r>
                      <a:endParaRPr lang="el-GR" sz="1800" b="1">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tc>
                  <a:txBody>
                    <a:bodyPr/>
                    <a:lstStyle/>
                    <a:p>
                      <a:pPr algn="r">
                        <a:lnSpc>
                          <a:spcPts val="805"/>
                        </a:lnSpc>
                        <a:spcBef>
                          <a:spcPts val="300"/>
                        </a:spcBef>
                        <a:spcAft>
                          <a:spcPts val="300"/>
                        </a:spcAft>
                      </a:pPr>
                      <a:r>
                        <a:rPr lang="el-GR" sz="1800" dirty="0">
                          <a:effectLst/>
                        </a:rPr>
                        <a:t>292 </a:t>
                      </a:r>
                      <a:endParaRPr lang="el-GR" sz="1800" b="1" dirty="0">
                        <a:effectLst/>
                        <a:latin typeface="Calibri" panose="020F0502020204030204" pitchFamily="34" charset="0"/>
                        <a:ea typeface="Calibri" panose="020F0502020204030204" pitchFamily="34" charset="0"/>
                        <a:cs typeface="Arial" panose="020B0604020202020204" pitchFamily="34" charset="0"/>
                      </a:endParaRPr>
                    </a:p>
                  </a:txBody>
                  <a:tcPr marL="68575" marR="68575" marT="0" marB="0"/>
                </a:tc>
                <a:extLst>
                  <a:ext uri="{0D108BD9-81ED-4DB2-BD59-A6C34878D82A}">
                    <a16:rowId xmlns:a16="http://schemas.microsoft.com/office/drawing/2014/main" val="1002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a:extLst>
              <a:ext uri="{FF2B5EF4-FFF2-40B4-BE49-F238E27FC236}">
                <a16:creationId xmlns:a16="http://schemas.microsoft.com/office/drawing/2014/main" id="{5C589776-348E-4D38-8B33-316CE9AF2D47}"/>
              </a:ext>
            </a:extLst>
          </p:cNvPr>
          <p:cNvSpPr>
            <a:spLocks noGrp="1" noChangeArrowheads="1"/>
          </p:cNvSpPr>
          <p:nvPr>
            <p:ph type="title"/>
          </p:nvPr>
        </p:nvSpPr>
        <p:spPr>
          <a:xfrm>
            <a:off x="457200" y="274638"/>
            <a:ext cx="8229600" cy="417512"/>
          </a:xfrm>
        </p:spPr>
        <p:txBody>
          <a:bodyPr/>
          <a:lstStyle/>
          <a:p>
            <a:pPr eaLnBrk="1" hangingPunct="1"/>
            <a:r>
              <a:rPr lang="en-US" altLang="el-GR" sz="2000"/>
              <a:t>Wine production in 2018</a:t>
            </a:r>
            <a:endParaRPr lang="el-GR" altLang="el-GR" sz="2000"/>
          </a:p>
        </p:txBody>
      </p:sp>
      <p:pic>
        <p:nvPicPr>
          <p:cNvPr id="20483" name="Θέση περιεχομένου 3">
            <a:extLst>
              <a:ext uri="{FF2B5EF4-FFF2-40B4-BE49-F238E27FC236}">
                <a16:creationId xmlns:a16="http://schemas.microsoft.com/office/drawing/2014/main" id="{06BB645D-E0C2-4CF2-8648-F94DDD4769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692150"/>
            <a:ext cx="8137525" cy="56165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5">
            <a:extLst>
              <a:ext uri="{FF2B5EF4-FFF2-40B4-BE49-F238E27FC236}">
                <a16:creationId xmlns:a16="http://schemas.microsoft.com/office/drawing/2014/main" id="{C8859464-CA3B-4216-AC61-32596BCBDF99}"/>
              </a:ext>
            </a:extLst>
          </p:cNvPr>
          <p:cNvSpPr>
            <a:spLocks noGrp="1" noChangeArrowheads="1"/>
          </p:cNvSpPr>
          <p:nvPr>
            <p:ph type="title"/>
          </p:nvPr>
        </p:nvSpPr>
        <p:spPr>
          <a:xfrm>
            <a:off x="628650" y="576263"/>
            <a:ext cx="7886700" cy="2852737"/>
          </a:xfrm>
        </p:spPr>
        <p:txBody>
          <a:bodyPr/>
          <a:lstStyle/>
          <a:p>
            <a:pPr algn="just" eaLnBrk="1" hangingPunct="1"/>
            <a:r>
              <a:rPr lang="en-US" altLang="el-GR" dirty="0"/>
              <a:t>Viticulture, table and wine grape varieties </a:t>
            </a:r>
            <a:endParaRPr lang="el-GR" alt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περιεχομένου 4">
            <a:extLst>
              <a:ext uri="{FF2B5EF4-FFF2-40B4-BE49-F238E27FC236}">
                <a16:creationId xmlns:a16="http://schemas.microsoft.com/office/drawing/2014/main" id="{CDD92074-1BCB-4B75-86CA-438CBFB7CD7E}"/>
              </a:ext>
            </a:extLst>
          </p:cNvPr>
          <p:cNvSpPr>
            <a:spLocks noGrp="1" noChangeArrowheads="1"/>
          </p:cNvSpPr>
          <p:nvPr>
            <p:ph sz="half" idx="1"/>
          </p:nvPr>
        </p:nvSpPr>
        <p:spPr>
          <a:xfrm>
            <a:off x="107950" y="260350"/>
            <a:ext cx="2447925" cy="5865813"/>
          </a:xfrm>
        </p:spPr>
        <p:txBody>
          <a:bodyPr/>
          <a:lstStyle/>
          <a:p>
            <a:pPr marL="0" indent="0" eaLnBrk="1" hangingPunct="1">
              <a:buFontTx/>
              <a:buNone/>
            </a:pPr>
            <a:r>
              <a:rPr lang="en-US" altLang="el-GR" sz="2000"/>
              <a:t>WINE CONSUMPTION</a:t>
            </a:r>
          </a:p>
          <a:p>
            <a:pPr marL="0" indent="0" eaLnBrk="1" hangingPunct="1">
              <a:buFontTx/>
              <a:buNone/>
            </a:pPr>
            <a:r>
              <a:rPr lang="en-US" altLang="el-GR" sz="2000"/>
              <a:t>Including sparkling and special wines</a:t>
            </a:r>
          </a:p>
          <a:p>
            <a:pPr marL="0" indent="0" eaLnBrk="1" hangingPunct="1">
              <a:buFontTx/>
              <a:buNone/>
            </a:pPr>
            <a:r>
              <a:rPr lang="en-US" altLang="el-GR" sz="2000"/>
              <a:t>246 mhl is the world consumption of wine in 2018</a:t>
            </a:r>
            <a:endParaRPr lang="el-GR" altLang="el-GR" sz="2000"/>
          </a:p>
        </p:txBody>
      </p:sp>
      <p:sp>
        <p:nvSpPr>
          <p:cNvPr id="21507" name="Θέση περιεχομένου 5">
            <a:extLst>
              <a:ext uri="{FF2B5EF4-FFF2-40B4-BE49-F238E27FC236}">
                <a16:creationId xmlns:a16="http://schemas.microsoft.com/office/drawing/2014/main" id="{53A2F1E7-EF8A-429D-8A81-4E97EF6AD580}"/>
              </a:ext>
            </a:extLst>
          </p:cNvPr>
          <p:cNvSpPr>
            <a:spLocks noGrp="1" noChangeArrowheads="1"/>
          </p:cNvSpPr>
          <p:nvPr>
            <p:ph sz="half" idx="2"/>
          </p:nvPr>
        </p:nvSpPr>
        <p:spPr>
          <a:xfrm>
            <a:off x="3995738" y="115888"/>
            <a:ext cx="4691062" cy="6010275"/>
          </a:xfrm>
        </p:spPr>
        <p:txBody>
          <a:bodyPr/>
          <a:lstStyle/>
          <a:p>
            <a:pPr marL="0" indent="0" eaLnBrk="1" hangingPunct="1">
              <a:buFontTx/>
              <a:buNone/>
            </a:pPr>
            <a:r>
              <a:rPr lang="en-US" altLang="el-GR" sz="1800"/>
              <a:t>Evolution of world wine consumption</a:t>
            </a:r>
          </a:p>
          <a:p>
            <a:pPr marL="0" indent="0" eaLnBrk="1" hangingPunct="1">
              <a:buFontTx/>
              <a:buNone/>
            </a:pPr>
            <a:endParaRPr lang="el-GR" altLang="el-GR" sz="1800"/>
          </a:p>
        </p:txBody>
      </p:sp>
      <p:pic>
        <p:nvPicPr>
          <p:cNvPr id="21508" name="Εικόνα 6">
            <a:extLst>
              <a:ext uri="{FF2B5EF4-FFF2-40B4-BE49-F238E27FC236}">
                <a16:creationId xmlns:a16="http://schemas.microsoft.com/office/drawing/2014/main" id="{27F57AC1-9E89-451F-8F22-5FC08580E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620713"/>
            <a:ext cx="6408738"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4">
            <a:extLst>
              <a:ext uri="{FF2B5EF4-FFF2-40B4-BE49-F238E27FC236}">
                <a16:creationId xmlns:a16="http://schemas.microsoft.com/office/drawing/2014/main" id="{06D9F607-2BB2-4DFA-9C0F-8B50A13B8201}"/>
              </a:ext>
            </a:extLst>
          </p:cNvPr>
          <p:cNvSpPr>
            <a:spLocks noGrp="1" noChangeArrowheads="1"/>
          </p:cNvSpPr>
          <p:nvPr>
            <p:ph type="title"/>
          </p:nvPr>
        </p:nvSpPr>
        <p:spPr>
          <a:xfrm>
            <a:off x="457200" y="274638"/>
            <a:ext cx="8229600" cy="346075"/>
          </a:xfrm>
        </p:spPr>
        <p:txBody>
          <a:bodyPr/>
          <a:lstStyle/>
          <a:p>
            <a:pPr eaLnBrk="1" hangingPunct="1"/>
            <a:r>
              <a:rPr lang="en-US" altLang="el-GR" sz="2000"/>
              <a:t>Major wine consumers</a:t>
            </a:r>
            <a:endParaRPr lang="el-GR" altLang="el-GR" sz="2000"/>
          </a:p>
        </p:txBody>
      </p:sp>
      <p:graphicFrame>
        <p:nvGraphicFramePr>
          <p:cNvPr id="7" name="Θέση περιεχομένου 6">
            <a:extLst>
              <a:ext uri="{FF2B5EF4-FFF2-40B4-BE49-F238E27FC236}">
                <a16:creationId xmlns:a16="http://schemas.microsoft.com/office/drawing/2014/main" id="{2463E2D1-7749-4E22-876F-F88971497547}"/>
              </a:ext>
            </a:extLst>
          </p:cNvPr>
          <p:cNvGraphicFramePr>
            <a:graphicFrameLocks noGrp="1"/>
          </p:cNvGraphicFramePr>
          <p:nvPr>
            <p:ph idx="1"/>
          </p:nvPr>
        </p:nvGraphicFramePr>
        <p:xfrm>
          <a:off x="447675" y="801688"/>
          <a:ext cx="8239125" cy="5580064"/>
        </p:xfrm>
        <a:graphic>
          <a:graphicData uri="http://schemas.openxmlformats.org/drawingml/2006/table">
            <a:tbl>
              <a:tblPr firstRow="1" firstCol="1" bandRow="1">
                <a:tableStyleId>{5C22544A-7EE6-4342-B048-85BDC9FD1C3A}</a:tableStyleId>
              </a:tblPr>
              <a:tblGrid>
                <a:gridCol w="5968422">
                  <a:extLst>
                    <a:ext uri="{9D8B030D-6E8A-4147-A177-3AD203B41FA5}">
                      <a16:colId xmlns:a16="http://schemas.microsoft.com/office/drawing/2014/main" val="20000"/>
                    </a:ext>
                  </a:extLst>
                </a:gridCol>
                <a:gridCol w="2270703">
                  <a:extLst>
                    <a:ext uri="{9D8B030D-6E8A-4147-A177-3AD203B41FA5}">
                      <a16:colId xmlns:a16="http://schemas.microsoft.com/office/drawing/2014/main" val="20001"/>
                    </a:ext>
                  </a:extLst>
                </a:gridCol>
              </a:tblGrid>
              <a:tr h="237472">
                <a:tc>
                  <a:txBody>
                    <a:bodyPr/>
                    <a:lstStyle/>
                    <a:p>
                      <a:pPr>
                        <a:lnSpc>
                          <a:spcPts val="805"/>
                        </a:lnSpc>
                        <a:spcBef>
                          <a:spcPts val="300"/>
                        </a:spcBef>
                        <a:spcAft>
                          <a:spcPts val="300"/>
                        </a:spcAft>
                      </a:pPr>
                      <a:r>
                        <a:rPr lang="el-GR" sz="1600" b="1">
                          <a:effectLst/>
                        </a:rPr>
                        <a:t>million hl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Aft>
                          <a:spcPts val="0"/>
                        </a:spcAft>
                      </a:pPr>
                      <a:r>
                        <a:rPr lang="el-GR" sz="1600" b="1">
                          <a:effectLst/>
                        </a:rPr>
                        <a:t>2018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0"/>
                  </a:ext>
                </a:extLst>
              </a:tr>
              <a:tr h="166956">
                <a:tc>
                  <a:txBody>
                    <a:bodyPr/>
                    <a:lstStyle/>
                    <a:p>
                      <a:pPr>
                        <a:lnSpc>
                          <a:spcPts val="805"/>
                        </a:lnSpc>
                        <a:spcBef>
                          <a:spcPts val="300"/>
                        </a:spcBef>
                        <a:spcAft>
                          <a:spcPts val="300"/>
                        </a:spcAft>
                      </a:pPr>
                      <a:r>
                        <a:rPr lang="el-GR" sz="1600" b="1">
                          <a:effectLst/>
                        </a:rPr>
                        <a:t>USA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33.0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1"/>
                  </a:ext>
                </a:extLst>
              </a:tr>
              <a:tr h="166956">
                <a:tc>
                  <a:txBody>
                    <a:bodyPr/>
                    <a:lstStyle/>
                    <a:p>
                      <a:pPr>
                        <a:lnSpc>
                          <a:spcPts val="805"/>
                        </a:lnSpc>
                        <a:spcBef>
                          <a:spcPts val="300"/>
                        </a:spcBef>
                        <a:spcAft>
                          <a:spcPts val="300"/>
                        </a:spcAft>
                      </a:pPr>
                      <a:r>
                        <a:rPr lang="el-GR" sz="1600" b="1">
                          <a:effectLst/>
                        </a:rPr>
                        <a:t>France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26.8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2"/>
                  </a:ext>
                </a:extLst>
              </a:tr>
              <a:tr h="166956">
                <a:tc>
                  <a:txBody>
                    <a:bodyPr/>
                    <a:lstStyle/>
                    <a:p>
                      <a:pPr>
                        <a:lnSpc>
                          <a:spcPts val="805"/>
                        </a:lnSpc>
                        <a:spcBef>
                          <a:spcPts val="300"/>
                        </a:spcBef>
                        <a:spcAft>
                          <a:spcPts val="300"/>
                        </a:spcAft>
                      </a:pPr>
                      <a:r>
                        <a:rPr lang="el-GR" sz="1600" b="1">
                          <a:effectLst/>
                        </a:rPr>
                        <a:t>Italy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22.4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3"/>
                  </a:ext>
                </a:extLst>
              </a:tr>
              <a:tr h="166956">
                <a:tc>
                  <a:txBody>
                    <a:bodyPr/>
                    <a:lstStyle/>
                    <a:p>
                      <a:pPr>
                        <a:lnSpc>
                          <a:spcPts val="805"/>
                        </a:lnSpc>
                        <a:spcBef>
                          <a:spcPts val="300"/>
                        </a:spcBef>
                        <a:spcAft>
                          <a:spcPts val="300"/>
                        </a:spcAft>
                      </a:pPr>
                      <a:r>
                        <a:rPr lang="el-GR" sz="1600" b="1">
                          <a:effectLst/>
                        </a:rPr>
                        <a:t>Germany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20.0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4"/>
                  </a:ext>
                </a:extLst>
              </a:tr>
              <a:tr h="166956">
                <a:tc>
                  <a:txBody>
                    <a:bodyPr/>
                    <a:lstStyle/>
                    <a:p>
                      <a:pPr>
                        <a:lnSpc>
                          <a:spcPts val="805"/>
                        </a:lnSpc>
                        <a:spcBef>
                          <a:spcPts val="300"/>
                        </a:spcBef>
                        <a:spcAft>
                          <a:spcPts val="300"/>
                        </a:spcAft>
                      </a:pPr>
                      <a:r>
                        <a:rPr lang="el-GR" sz="1600" b="1">
                          <a:effectLst/>
                        </a:rPr>
                        <a:t>China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17.6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5"/>
                  </a:ext>
                </a:extLst>
              </a:tr>
              <a:tr h="166956">
                <a:tc>
                  <a:txBody>
                    <a:bodyPr/>
                    <a:lstStyle/>
                    <a:p>
                      <a:pPr>
                        <a:lnSpc>
                          <a:spcPts val="805"/>
                        </a:lnSpc>
                        <a:spcBef>
                          <a:spcPts val="300"/>
                        </a:spcBef>
                        <a:spcAft>
                          <a:spcPts val="300"/>
                        </a:spcAft>
                      </a:pPr>
                      <a:r>
                        <a:rPr lang="el-GR" sz="1600" b="1">
                          <a:effectLst/>
                        </a:rPr>
                        <a:t>United Kingdom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12.4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6"/>
                  </a:ext>
                </a:extLst>
              </a:tr>
              <a:tr h="166956">
                <a:tc>
                  <a:txBody>
                    <a:bodyPr/>
                    <a:lstStyle/>
                    <a:p>
                      <a:pPr>
                        <a:lnSpc>
                          <a:spcPts val="805"/>
                        </a:lnSpc>
                        <a:spcBef>
                          <a:spcPts val="300"/>
                        </a:spcBef>
                        <a:spcAft>
                          <a:spcPts val="300"/>
                        </a:spcAft>
                      </a:pPr>
                      <a:r>
                        <a:rPr lang="el-GR" sz="1600" b="1">
                          <a:effectLst/>
                        </a:rPr>
                        <a:t>Russian Federation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11.9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7"/>
                  </a:ext>
                </a:extLst>
              </a:tr>
              <a:tr h="166956">
                <a:tc>
                  <a:txBody>
                    <a:bodyPr/>
                    <a:lstStyle/>
                    <a:p>
                      <a:pPr>
                        <a:lnSpc>
                          <a:spcPts val="805"/>
                        </a:lnSpc>
                        <a:spcBef>
                          <a:spcPts val="300"/>
                        </a:spcBef>
                        <a:spcAft>
                          <a:spcPts val="300"/>
                        </a:spcAft>
                      </a:pPr>
                      <a:r>
                        <a:rPr lang="el-GR" sz="1600" b="1">
                          <a:effectLst/>
                        </a:rPr>
                        <a:t>Spain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10.5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8"/>
                  </a:ext>
                </a:extLst>
              </a:tr>
              <a:tr h="166956">
                <a:tc>
                  <a:txBody>
                    <a:bodyPr/>
                    <a:lstStyle/>
                    <a:p>
                      <a:pPr>
                        <a:lnSpc>
                          <a:spcPts val="805"/>
                        </a:lnSpc>
                        <a:spcBef>
                          <a:spcPts val="300"/>
                        </a:spcBef>
                        <a:spcAft>
                          <a:spcPts val="300"/>
                        </a:spcAft>
                      </a:pPr>
                      <a:r>
                        <a:rPr lang="el-GR" sz="1600" b="1">
                          <a:effectLst/>
                        </a:rPr>
                        <a:t>Argentina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8.4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09"/>
                  </a:ext>
                </a:extLst>
              </a:tr>
              <a:tr h="166956">
                <a:tc>
                  <a:txBody>
                    <a:bodyPr/>
                    <a:lstStyle/>
                    <a:p>
                      <a:pPr>
                        <a:lnSpc>
                          <a:spcPts val="805"/>
                        </a:lnSpc>
                        <a:spcBef>
                          <a:spcPts val="300"/>
                        </a:spcBef>
                        <a:spcAft>
                          <a:spcPts val="300"/>
                        </a:spcAft>
                      </a:pPr>
                      <a:r>
                        <a:rPr lang="el-GR" sz="1600" b="1">
                          <a:effectLst/>
                        </a:rPr>
                        <a:t>Australia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6.0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0"/>
                  </a:ext>
                </a:extLst>
              </a:tr>
              <a:tr h="166956">
                <a:tc>
                  <a:txBody>
                    <a:bodyPr/>
                    <a:lstStyle/>
                    <a:p>
                      <a:pPr>
                        <a:lnSpc>
                          <a:spcPts val="805"/>
                        </a:lnSpc>
                        <a:spcBef>
                          <a:spcPts val="300"/>
                        </a:spcBef>
                        <a:spcAft>
                          <a:spcPts val="300"/>
                        </a:spcAft>
                      </a:pPr>
                      <a:r>
                        <a:rPr lang="el-GR" sz="1600" b="1">
                          <a:effectLst/>
                        </a:rPr>
                        <a:t>Portugal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5.5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1"/>
                  </a:ext>
                </a:extLst>
              </a:tr>
              <a:tr h="166956">
                <a:tc>
                  <a:txBody>
                    <a:bodyPr/>
                    <a:lstStyle/>
                    <a:p>
                      <a:pPr>
                        <a:lnSpc>
                          <a:spcPts val="805"/>
                        </a:lnSpc>
                        <a:spcBef>
                          <a:spcPts val="300"/>
                        </a:spcBef>
                        <a:spcAft>
                          <a:spcPts val="300"/>
                        </a:spcAft>
                      </a:pPr>
                      <a:r>
                        <a:rPr lang="el-GR" sz="1600" b="1">
                          <a:effectLst/>
                        </a:rPr>
                        <a:t>Canada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4.9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2"/>
                  </a:ext>
                </a:extLst>
              </a:tr>
              <a:tr h="166956">
                <a:tc>
                  <a:txBody>
                    <a:bodyPr/>
                    <a:lstStyle/>
                    <a:p>
                      <a:pPr>
                        <a:lnSpc>
                          <a:spcPts val="805"/>
                        </a:lnSpc>
                        <a:spcBef>
                          <a:spcPts val="300"/>
                        </a:spcBef>
                        <a:spcAft>
                          <a:spcPts val="300"/>
                        </a:spcAft>
                      </a:pPr>
                      <a:r>
                        <a:rPr lang="el-GR" sz="1600" b="1">
                          <a:effectLst/>
                        </a:rPr>
                        <a:t>Romania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4.5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3"/>
                  </a:ext>
                </a:extLst>
              </a:tr>
              <a:tr h="166956">
                <a:tc>
                  <a:txBody>
                    <a:bodyPr/>
                    <a:lstStyle/>
                    <a:p>
                      <a:pPr>
                        <a:lnSpc>
                          <a:spcPts val="805"/>
                        </a:lnSpc>
                        <a:spcBef>
                          <a:spcPts val="300"/>
                        </a:spcBef>
                        <a:spcAft>
                          <a:spcPts val="300"/>
                        </a:spcAft>
                      </a:pPr>
                      <a:r>
                        <a:rPr lang="el-GR" sz="1600" b="1">
                          <a:effectLst/>
                        </a:rPr>
                        <a:t>South Africa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4.3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4"/>
                  </a:ext>
                </a:extLst>
              </a:tr>
              <a:tr h="166956">
                <a:tc>
                  <a:txBody>
                    <a:bodyPr/>
                    <a:lstStyle/>
                    <a:p>
                      <a:pPr>
                        <a:lnSpc>
                          <a:spcPts val="805"/>
                        </a:lnSpc>
                        <a:spcBef>
                          <a:spcPts val="300"/>
                        </a:spcBef>
                        <a:spcAft>
                          <a:spcPts val="300"/>
                        </a:spcAft>
                      </a:pPr>
                      <a:r>
                        <a:rPr lang="el-GR" sz="1600" b="1">
                          <a:effectLst/>
                        </a:rPr>
                        <a:t>Netherlands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dirty="0">
                          <a:effectLst/>
                        </a:rPr>
                        <a:t>3.5 </a:t>
                      </a:r>
                      <a:endParaRPr lang="el-GR" sz="1600" b="1" dirty="0">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5"/>
                  </a:ext>
                </a:extLst>
              </a:tr>
              <a:tr h="166956">
                <a:tc>
                  <a:txBody>
                    <a:bodyPr/>
                    <a:lstStyle/>
                    <a:p>
                      <a:pPr>
                        <a:lnSpc>
                          <a:spcPts val="805"/>
                        </a:lnSpc>
                        <a:spcBef>
                          <a:spcPts val="300"/>
                        </a:spcBef>
                        <a:spcAft>
                          <a:spcPts val="300"/>
                        </a:spcAft>
                      </a:pPr>
                      <a:r>
                        <a:rPr lang="el-GR" sz="1600" b="1">
                          <a:effectLst/>
                        </a:rPr>
                        <a:t>Japan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3.5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6"/>
                  </a:ext>
                </a:extLst>
              </a:tr>
              <a:tr h="166956">
                <a:tc>
                  <a:txBody>
                    <a:bodyPr/>
                    <a:lstStyle/>
                    <a:p>
                      <a:pPr>
                        <a:lnSpc>
                          <a:spcPts val="805"/>
                        </a:lnSpc>
                        <a:spcBef>
                          <a:spcPts val="300"/>
                        </a:spcBef>
                        <a:spcAft>
                          <a:spcPts val="300"/>
                        </a:spcAft>
                      </a:pPr>
                      <a:r>
                        <a:rPr lang="el-GR" sz="1600" b="1">
                          <a:effectLst/>
                        </a:rPr>
                        <a:t>Brazil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3.3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7"/>
                  </a:ext>
                </a:extLst>
              </a:tr>
              <a:tr h="166956">
                <a:tc>
                  <a:txBody>
                    <a:bodyPr/>
                    <a:lstStyle/>
                    <a:p>
                      <a:pPr>
                        <a:lnSpc>
                          <a:spcPts val="805"/>
                        </a:lnSpc>
                        <a:spcBef>
                          <a:spcPts val="300"/>
                        </a:spcBef>
                        <a:spcAft>
                          <a:spcPts val="300"/>
                        </a:spcAft>
                      </a:pPr>
                      <a:r>
                        <a:rPr lang="el-GR" sz="1600" b="1">
                          <a:effectLst/>
                        </a:rPr>
                        <a:t>Belgium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3.0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8"/>
                  </a:ext>
                </a:extLst>
              </a:tr>
              <a:tr h="166956">
                <a:tc>
                  <a:txBody>
                    <a:bodyPr/>
                    <a:lstStyle/>
                    <a:p>
                      <a:pPr>
                        <a:lnSpc>
                          <a:spcPts val="805"/>
                        </a:lnSpc>
                        <a:spcBef>
                          <a:spcPts val="300"/>
                        </a:spcBef>
                        <a:spcAft>
                          <a:spcPts val="300"/>
                        </a:spcAft>
                      </a:pPr>
                      <a:r>
                        <a:rPr lang="el-GR" sz="1600" b="1">
                          <a:effectLst/>
                        </a:rPr>
                        <a:t>Switzerland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2.6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19"/>
                  </a:ext>
                </a:extLst>
              </a:tr>
              <a:tr h="166956">
                <a:tc>
                  <a:txBody>
                    <a:bodyPr/>
                    <a:lstStyle/>
                    <a:p>
                      <a:pPr>
                        <a:lnSpc>
                          <a:spcPts val="805"/>
                        </a:lnSpc>
                        <a:spcBef>
                          <a:spcPts val="300"/>
                        </a:spcBef>
                        <a:spcAft>
                          <a:spcPts val="300"/>
                        </a:spcAft>
                      </a:pPr>
                      <a:r>
                        <a:rPr lang="el-GR" sz="1600" b="1">
                          <a:effectLst/>
                        </a:rPr>
                        <a:t>Hungary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2.4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20"/>
                  </a:ext>
                </a:extLst>
              </a:tr>
              <a:tr h="166956">
                <a:tc>
                  <a:txBody>
                    <a:bodyPr/>
                    <a:lstStyle/>
                    <a:p>
                      <a:pPr>
                        <a:lnSpc>
                          <a:spcPts val="805"/>
                        </a:lnSpc>
                        <a:spcBef>
                          <a:spcPts val="300"/>
                        </a:spcBef>
                        <a:spcAft>
                          <a:spcPts val="300"/>
                        </a:spcAft>
                      </a:pPr>
                      <a:r>
                        <a:rPr lang="el-GR" sz="1600" b="1">
                          <a:effectLst/>
                        </a:rPr>
                        <a:t>Austria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2.4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21"/>
                  </a:ext>
                </a:extLst>
              </a:tr>
              <a:tr h="166956">
                <a:tc>
                  <a:txBody>
                    <a:bodyPr/>
                    <a:lstStyle/>
                    <a:p>
                      <a:pPr>
                        <a:lnSpc>
                          <a:spcPts val="805"/>
                        </a:lnSpc>
                        <a:spcBef>
                          <a:spcPts val="300"/>
                        </a:spcBef>
                        <a:spcAft>
                          <a:spcPts val="300"/>
                        </a:spcAft>
                      </a:pPr>
                      <a:r>
                        <a:rPr lang="el-GR" sz="1600" b="1">
                          <a:effectLst/>
                        </a:rPr>
                        <a:t>Sweden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2.3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22"/>
                  </a:ext>
                </a:extLst>
              </a:tr>
              <a:tr h="166956">
                <a:tc>
                  <a:txBody>
                    <a:bodyPr/>
                    <a:lstStyle/>
                    <a:p>
                      <a:pPr>
                        <a:lnSpc>
                          <a:spcPts val="805"/>
                        </a:lnSpc>
                        <a:spcBef>
                          <a:spcPts val="300"/>
                        </a:spcBef>
                        <a:spcAft>
                          <a:spcPts val="300"/>
                        </a:spcAft>
                      </a:pPr>
                      <a:r>
                        <a:rPr lang="el-GR" sz="1600" b="1">
                          <a:effectLst/>
                        </a:rPr>
                        <a:t>Chile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2.3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23"/>
                  </a:ext>
                </a:extLst>
              </a:tr>
              <a:tr h="166956">
                <a:tc>
                  <a:txBody>
                    <a:bodyPr/>
                    <a:lstStyle/>
                    <a:p>
                      <a:pPr>
                        <a:lnSpc>
                          <a:spcPts val="805"/>
                        </a:lnSpc>
                        <a:spcBef>
                          <a:spcPts val="300"/>
                        </a:spcBef>
                        <a:spcAft>
                          <a:spcPts val="300"/>
                        </a:spcAft>
                      </a:pPr>
                      <a:r>
                        <a:rPr lang="el-GR" sz="1600" b="1">
                          <a:effectLst/>
                        </a:rPr>
                        <a:t>Greece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2.1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24"/>
                  </a:ext>
                </a:extLst>
              </a:tr>
              <a:tr h="166956">
                <a:tc>
                  <a:txBody>
                    <a:bodyPr/>
                    <a:lstStyle/>
                    <a:p>
                      <a:pPr>
                        <a:lnSpc>
                          <a:spcPts val="805"/>
                        </a:lnSpc>
                        <a:spcBef>
                          <a:spcPts val="300"/>
                        </a:spcBef>
                        <a:spcAft>
                          <a:spcPts val="300"/>
                        </a:spcAft>
                      </a:pPr>
                      <a:r>
                        <a:rPr lang="el-GR" sz="1600" b="1">
                          <a:effectLst/>
                        </a:rPr>
                        <a:t>Czech Republic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1.8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25"/>
                  </a:ext>
                </a:extLst>
              </a:tr>
              <a:tr h="166956">
                <a:tc>
                  <a:txBody>
                    <a:bodyPr/>
                    <a:lstStyle/>
                    <a:p>
                      <a:pPr>
                        <a:lnSpc>
                          <a:spcPts val="805"/>
                        </a:lnSpc>
                        <a:spcBef>
                          <a:spcPts val="300"/>
                        </a:spcBef>
                        <a:spcAft>
                          <a:spcPts val="300"/>
                        </a:spcAft>
                      </a:pPr>
                      <a:r>
                        <a:rPr lang="el-GR" sz="1600" b="1">
                          <a:effectLst/>
                        </a:rPr>
                        <a:t>Denmark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1.5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26"/>
                  </a:ext>
                </a:extLst>
              </a:tr>
              <a:tr h="166956">
                <a:tc>
                  <a:txBody>
                    <a:bodyPr/>
                    <a:lstStyle/>
                    <a:p>
                      <a:pPr>
                        <a:lnSpc>
                          <a:spcPts val="805"/>
                        </a:lnSpc>
                        <a:spcBef>
                          <a:spcPts val="300"/>
                        </a:spcBef>
                        <a:spcAft>
                          <a:spcPts val="300"/>
                        </a:spcAft>
                      </a:pPr>
                      <a:r>
                        <a:rPr lang="el-GR" sz="1600" b="1">
                          <a:effectLst/>
                        </a:rPr>
                        <a:t>Poland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1.2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27"/>
                  </a:ext>
                </a:extLst>
              </a:tr>
              <a:tr h="166956">
                <a:tc>
                  <a:txBody>
                    <a:bodyPr/>
                    <a:lstStyle/>
                    <a:p>
                      <a:pPr>
                        <a:lnSpc>
                          <a:spcPts val="805"/>
                        </a:lnSpc>
                        <a:spcBef>
                          <a:spcPts val="300"/>
                        </a:spcBef>
                        <a:spcAft>
                          <a:spcPts val="300"/>
                        </a:spcAft>
                      </a:pPr>
                      <a:r>
                        <a:rPr lang="el-GR" sz="1600" b="1">
                          <a:effectLst/>
                        </a:rPr>
                        <a:t>Mexico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1.2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28"/>
                  </a:ext>
                </a:extLst>
              </a:tr>
              <a:tr h="166956">
                <a:tc>
                  <a:txBody>
                    <a:bodyPr/>
                    <a:lstStyle/>
                    <a:p>
                      <a:pPr>
                        <a:lnSpc>
                          <a:spcPts val="805"/>
                        </a:lnSpc>
                        <a:spcBef>
                          <a:spcPts val="300"/>
                        </a:spcBef>
                        <a:spcAft>
                          <a:spcPts val="300"/>
                        </a:spcAft>
                      </a:pPr>
                      <a:r>
                        <a:rPr lang="el-GR" sz="1600" b="1">
                          <a:effectLst/>
                        </a:rPr>
                        <a:t>Croatia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1.1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29"/>
                  </a:ext>
                </a:extLst>
              </a:tr>
              <a:tr h="166956">
                <a:tc>
                  <a:txBody>
                    <a:bodyPr/>
                    <a:lstStyle/>
                    <a:p>
                      <a:pPr>
                        <a:lnSpc>
                          <a:spcPts val="805"/>
                        </a:lnSpc>
                        <a:spcBef>
                          <a:spcPts val="300"/>
                        </a:spcBef>
                        <a:spcAft>
                          <a:spcPts val="300"/>
                        </a:spcAft>
                      </a:pPr>
                      <a:r>
                        <a:rPr lang="el-GR" sz="1600" b="1">
                          <a:effectLst/>
                        </a:rPr>
                        <a:t>Serbia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1.1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30"/>
                  </a:ext>
                </a:extLst>
              </a:tr>
              <a:tr h="166956">
                <a:tc>
                  <a:txBody>
                    <a:bodyPr/>
                    <a:lstStyle/>
                    <a:p>
                      <a:pPr>
                        <a:lnSpc>
                          <a:spcPts val="805"/>
                        </a:lnSpc>
                        <a:spcBef>
                          <a:spcPts val="300"/>
                        </a:spcBef>
                        <a:spcAft>
                          <a:spcPts val="300"/>
                        </a:spcAft>
                      </a:pPr>
                      <a:r>
                        <a:rPr lang="el-GR" sz="1600" b="1">
                          <a:effectLst/>
                        </a:rPr>
                        <a:t>Bulgaria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a:effectLst/>
                        </a:rPr>
                        <a:t>1.0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31"/>
                  </a:ext>
                </a:extLst>
              </a:tr>
              <a:tr h="166956">
                <a:tc>
                  <a:txBody>
                    <a:bodyPr/>
                    <a:lstStyle/>
                    <a:p>
                      <a:pPr>
                        <a:lnSpc>
                          <a:spcPts val="805"/>
                        </a:lnSpc>
                        <a:spcBef>
                          <a:spcPts val="300"/>
                        </a:spcBef>
                        <a:spcAft>
                          <a:spcPts val="300"/>
                        </a:spcAft>
                      </a:pPr>
                      <a:r>
                        <a:rPr lang="el-GR" sz="1600" b="1" dirty="0">
                          <a:effectLst/>
                        </a:rPr>
                        <a:t>World </a:t>
                      </a:r>
                      <a:endParaRPr lang="el-GR" sz="1600" b="1" dirty="0">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tc>
                  <a:txBody>
                    <a:bodyPr/>
                    <a:lstStyle/>
                    <a:p>
                      <a:pPr algn="r">
                        <a:lnSpc>
                          <a:spcPts val="805"/>
                        </a:lnSpc>
                        <a:spcBef>
                          <a:spcPts val="300"/>
                        </a:spcBef>
                        <a:spcAft>
                          <a:spcPts val="300"/>
                        </a:spcAft>
                      </a:pPr>
                      <a:r>
                        <a:rPr lang="el-GR" sz="1600" b="1" dirty="0">
                          <a:effectLst/>
                        </a:rPr>
                        <a:t>246 </a:t>
                      </a:r>
                      <a:endParaRPr lang="el-GR" sz="1600" b="1" dirty="0">
                        <a:effectLst/>
                        <a:latin typeface="Calibri" panose="020F0502020204030204" pitchFamily="34" charset="0"/>
                        <a:ea typeface="Calibri" panose="020F0502020204030204" pitchFamily="34" charset="0"/>
                        <a:cs typeface="Arial" panose="020B0604020202020204" pitchFamily="34" charset="0"/>
                      </a:endParaRPr>
                    </a:p>
                  </a:txBody>
                  <a:tcPr marL="68582" marR="68582" marT="0" marB="0"/>
                </a:tc>
                <a:extLst>
                  <a:ext uri="{0D108BD9-81ED-4DB2-BD59-A6C34878D82A}">
                    <a16:rowId xmlns:a16="http://schemas.microsoft.com/office/drawing/2014/main" val="1003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περιεχομένου 4">
            <a:extLst>
              <a:ext uri="{FF2B5EF4-FFF2-40B4-BE49-F238E27FC236}">
                <a16:creationId xmlns:a16="http://schemas.microsoft.com/office/drawing/2014/main" id="{548120B6-0560-4B3C-9132-F4EB2C1FADDF}"/>
              </a:ext>
            </a:extLst>
          </p:cNvPr>
          <p:cNvSpPr>
            <a:spLocks noGrp="1" noChangeArrowheads="1"/>
          </p:cNvSpPr>
          <p:nvPr>
            <p:ph idx="1"/>
          </p:nvPr>
        </p:nvSpPr>
        <p:spPr>
          <a:xfrm>
            <a:off x="2268538" y="115888"/>
            <a:ext cx="6248400" cy="5745162"/>
          </a:xfrm>
        </p:spPr>
        <p:txBody>
          <a:bodyPr/>
          <a:lstStyle/>
          <a:p>
            <a:pPr marL="0" indent="0" eaLnBrk="1" hangingPunct="1">
              <a:buFontTx/>
              <a:buNone/>
            </a:pPr>
            <a:r>
              <a:rPr lang="en-US" altLang="el-GR" sz="2400"/>
              <a:t>Evolution of wine trade</a:t>
            </a:r>
          </a:p>
          <a:p>
            <a:pPr marL="0" indent="0" eaLnBrk="1" hangingPunct="1">
              <a:buFontTx/>
              <a:buNone/>
            </a:pPr>
            <a:endParaRPr lang="el-GR" altLang="el-GR" sz="2400"/>
          </a:p>
        </p:txBody>
      </p:sp>
      <p:sp>
        <p:nvSpPr>
          <p:cNvPr id="23555" name="Θέση κειμένου 5">
            <a:extLst>
              <a:ext uri="{FF2B5EF4-FFF2-40B4-BE49-F238E27FC236}">
                <a16:creationId xmlns:a16="http://schemas.microsoft.com/office/drawing/2014/main" id="{6E7B5BBC-78B9-48D5-AE63-13F4772B2595}"/>
              </a:ext>
            </a:extLst>
          </p:cNvPr>
          <p:cNvSpPr>
            <a:spLocks noGrp="1" noChangeArrowheads="1"/>
          </p:cNvSpPr>
          <p:nvPr>
            <p:ph type="body" sz="half" idx="2"/>
          </p:nvPr>
        </p:nvSpPr>
        <p:spPr>
          <a:xfrm>
            <a:off x="0" y="260350"/>
            <a:ext cx="2268538" cy="5608638"/>
          </a:xfrm>
        </p:spPr>
        <p:txBody>
          <a:bodyPr/>
          <a:lstStyle/>
          <a:p>
            <a:pPr eaLnBrk="1" hangingPunct="1"/>
            <a:r>
              <a:rPr lang="en-US" altLang="el-GR"/>
              <a:t>INTERNATIONAL WINE TRADE</a:t>
            </a:r>
          </a:p>
          <a:p>
            <a:pPr eaLnBrk="1" hangingPunct="1"/>
            <a:r>
              <a:rPr lang="en-US" altLang="el-GR"/>
              <a:t>The world trade is considered here as the sum of exports from all countries</a:t>
            </a:r>
            <a:endParaRPr lang="el-GR" altLang="el-GR"/>
          </a:p>
        </p:txBody>
      </p:sp>
      <p:pic>
        <p:nvPicPr>
          <p:cNvPr id="23556" name="Εικόνα 6">
            <a:extLst>
              <a:ext uri="{FF2B5EF4-FFF2-40B4-BE49-F238E27FC236}">
                <a16:creationId xmlns:a16="http://schemas.microsoft.com/office/drawing/2014/main" id="{6097B1EF-6633-4F04-ADFD-AF9C56571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92150"/>
            <a:ext cx="6480175"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Εικόνα 4">
            <a:extLst>
              <a:ext uri="{FF2B5EF4-FFF2-40B4-BE49-F238E27FC236}">
                <a16:creationId xmlns:a16="http://schemas.microsoft.com/office/drawing/2014/main" id="{C28D8DAB-51A8-4D54-A5A1-23EE6CD54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770413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a:extLst>
              <a:ext uri="{FF2B5EF4-FFF2-40B4-BE49-F238E27FC236}">
                <a16:creationId xmlns:a16="http://schemas.microsoft.com/office/drawing/2014/main" id="{E4C0A5BB-1F1C-4CC9-947C-6152A60CD4AA}"/>
              </a:ext>
            </a:extLst>
          </p:cNvPr>
          <p:cNvSpPr>
            <a:spLocks noGrp="1" noChangeArrowheads="1"/>
          </p:cNvSpPr>
          <p:nvPr>
            <p:ph type="title"/>
          </p:nvPr>
        </p:nvSpPr>
        <p:spPr/>
        <p:txBody>
          <a:bodyPr/>
          <a:lstStyle/>
          <a:p>
            <a:pPr eaLnBrk="1" hangingPunct="1"/>
            <a:r>
              <a:rPr lang="en-US" altLang="el-GR" sz="2400"/>
              <a:t>World wine trade by type of product</a:t>
            </a:r>
            <a:endParaRPr lang="el-GR" altLang="el-GR" sz="2400"/>
          </a:p>
        </p:txBody>
      </p:sp>
      <p:sp>
        <p:nvSpPr>
          <p:cNvPr id="25603" name="Θέση περιεχομένου 2">
            <a:extLst>
              <a:ext uri="{FF2B5EF4-FFF2-40B4-BE49-F238E27FC236}">
                <a16:creationId xmlns:a16="http://schemas.microsoft.com/office/drawing/2014/main" id="{DF96FA14-4A5B-45A6-98B7-61A187799E8A}"/>
              </a:ext>
            </a:extLst>
          </p:cNvPr>
          <p:cNvSpPr>
            <a:spLocks noGrp="1" noChangeArrowheads="1"/>
          </p:cNvSpPr>
          <p:nvPr>
            <p:ph sz="half" idx="1"/>
          </p:nvPr>
        </p:nvSpPr>
        <p:spPr/>
        <p:txBody>
          <a:bodyPr/>
          <a:lstStyle/>
          <a:p>
            <a:pPr marL="0" indent="0" eaLnBrk="1" hangingPunct="1">
              <a:buFontTx/>
              <a:buNone/>
            </a:pPr>
            <a:r>
              <a:rPr lang="en-US" altLang="el-GR" sz="2000"/>
              <a:t>Value</a:t>
            </a:r>
          </a:p>
          <a:p>
            <a:pPr marL="0" indent="0" eaLnBrk="1" hangingPunct="1">
              <a:buFontTx/>
              <a:buNone/>
            </a:pPr>
            <a:endParaRPr lang="el-GR" altLang="el-GR" sz="2000"/>
          </a:p>
        </p:txBody>
      </p:sp>
      <p:graphicFrame>
        <p:nvGraphicFramePr>
          <p:cNvPr id="5" name="Θέση περιεχομένου 4">
            <a:extLst>
              <a:ext uri="{FF2B5EF4-FFF2-40B4-BE49-F238E27FC236}">
                <a16:creationId xmlns:a16="http://schemas.microsoft.com/office/drawing/2014/main" id="{4D3E8DA3-B59A-4A9B-83FE-1958E402547B}"/>
              </a:ext>
            </a:extLst>
          </p:cNvPr>
          <p:cNvGraphicFramePr>
            <a:graphicFrameLocks noGrp="1"/>
          </p:cNvGraphicFramePr>
          <p:nvPr>
            <p:ph sz="half" idx="2"/>
          </p:nvPr>
        </p:nvGraphicFramePr>
        <p:xfrm>
          <a:off x="2339975" y="1600200"/>
          <a:ext cx="6346825" cy="3384550"/>
        </p:xfrm>
        <a:graphic>
          <a:graphicData uri="http://schemas.openxmlformats.org/drawingml/2006/table">
            <a:tbl>
              <a:tblPr firstRow="1" firstCol="1" bandRow="1">
                <a:tableStyleId>{5C22544A-7EE6-4342-B048-85BDC9FD1C3A}</a:tableStyleId>
              </a:tblPr>
              <a:tblGrid>
                <a:gridCol w="3907107">
                  <a:extLst>
                    <a:ext uri="{9D8B030D-6E8A-4147-A177-3AD203B41FA5}">
                      <a16:colId xmlns:a16="http://schemas.microsoft.com/office/drawing/2014/main" val="20000"/>
                    </a:ext>
                  </a:extLst>
                </a:gridCol>
                <a:gridCol w="2439718">
                  <a:extLst>
                    <a:ext uri="{9D8B030D-6E8A-4147-A177-3AD203B41FA5}">
                      <a16:colId xmlns:a16="http://schemas.microsoft.com/office/drawing/2014/main" val="20001"/>
                    </a:ext>
                  </a:extLst>
                </a:gridCol>
              </a:tblGrid>
              <a:tr h="846138">
                <a:tc>
                  <a:txBody>
                    <a:bodyPr/>
                    <a:lstStyle/>
                    <a:p>
                      <a:pPr>
                        <a:lnSpc>
                          <a:spcPts val="805"/>
                        </a:lnSpc>
                        <a:spcBef>
                          <a:spcPts val="300"/>
                        </a:spcBef>
                        <a:spcAft>
                          <a:spcPts val="300"/>
                        </a:spcAft>
                      </a:pPr>
                      <a:r>
                        <a:rPr lang="el-GR" sz="1600" b="1" dirty="0" err="1">
                          <a:effectLst/>
                        </a:rPr>
                        <a:t>billion</a:t>
                      </a:r>
                      <a:r>
                        <a:rPr lang="el-GR" sz="1600" b="1" dirty="0">
                          <a:effectLst/>
                        </a:rPr>
                        <a:t> € </a:t>
                      </a:r>
                      <a:endParaRPr lang="el-GR" sz="1600" b="1" dirty="0">
                        <a:effectLst/>
                        <a:latin typeface="Calibri" panose="020F0502020204030204" pitchFamily="34" charset="0"/>
                        <a:ea typeface="Calibri" panose="020F0502020204030204" pitchFamily="34" charset="0"/>
                        <a:cs typeface="Arial" panose="020B0604020202020204" pitchFamily="34" charset="0"/>
                      </a:endParaRPr>
                    </a:p>
                  </a:txBody>
                  <a:tcPr marL="107539" marR="107539" marT="0" marB="0"/>
                </a:tc>
                <a:tc>
                  <a:txBody>
                    <a:bodyPr/>
                    <a:lstStyle/>
                    <a:p>
                      <a:pPr algn="r">
                        <a:lnSpc>
                          <a:spcPts val="805"/>
                        </a:lnSpc>
                        <a:spcBef>
                          <a:spcPts val="300"/>
                        </a:spcBef>
                        <a:spcAft>
                          <a:spcPts val="300"/>
                        </a:spcAft>
                      </a:pPr>
                      <a:r>
                        <a:rPr lang="el-GR" sz="1600" b="1">
                          <a:effectLst/>
                        </a:rPr>
                        <a:t>2018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107539" marR="107539" marT="0" marB="0"/>
                </a:tc>
                <a:extLst>
                  <a:ext uri="{0D108BD9-81ED-4DB2-BD59-A6C34878D82A}">
                    <a16:rowId xmlns:a16="http://schemas.microsoft.com/office/drawing/2014/main" val="10000"/>
                  </a:ext>
                </a:extLst>
              </a:tr>
              <a:tr h="846138">
                <a:tc>
                  <a:txBody>
                    <a:bodyPr/>
                    <a:lstStyle/>
                    <a:p>
                      <a:pPr>
                        <a:lnSpc>
                          <a:spcPts val="805"/>
                        </a:lnSpc>
                        <a:spcBef>
                          <a:spcPts val="300"/>
                        </a:spcBef>
                        <a:spcAft>
                          <a:spcPts val="300"/>
                        </a:spcAft>
                      </a:pPr>
                      <a:r>
                        <a:rPr lang="el-GR" sz="1600" b="1" dirty="0" err="1">
                          <a:effectLst/>
                        </a:rPr>
                        <a:t>Sparkling</a:t>
                      </a:r>
                      <a:r>
                        <a:rPr lang="el-GR" sz="1600" b="1" dirty="0">
                          <a:effectLst/>
                        </a:rPr>
                        <a:t> </a:t>
                      </a:r>
                      <a:endParaRPr lang="el-GR" sz="1600" b="1" dirty="0">
                        <a:effectLst/>
                        <a:latin typeface="Calibri" panose="020F0502020204030204" pitchFamily="34" charset="0"/>
                        <a:ea typeface="Calibri" panose="020F0502020204030204" pitchFamily="34" charset="0"/>
                        <a:cs typeface="Arial" panose="020B0604020202020204" pitchFamily="34" charset="0"/>
                      </a:endParaRPr>
                    </a:p>
                  </a:txBody>
                  <a:tcPr marL="107539" marR="107539" marT="0" marB="0"/>
                </a:tc>
                <a:tc>
                  <a:txBody>
                    <a:bodyPr/>
                    <a:lstStyle/>
                    <a:p>
                      <a:pPr algn="r">
                        <a:lnSpc>
                          <a:spcPts val="805"/>
                        </a:lnSpc>
                        <a:spcBef>
                          <a:spcPts val="300"/>
                        </a:spcBef>
                        <a:spcAft>
                          <a:spcPts val="300"/>
                        </a:spcAft>
                      </a:pPr>
                      <a:r>
                        <a:rPr lang="el-GR" sz="1600" b="1">
                          <a:effectLst/>
                        </a:rPr>
                        <a:t>6.2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107539" marR="107539" marT="0" marB="0"/>
                </a:tc>
                <a:extLst>
                  <a:ext uri="{0D108BD9-81ED-4DB2-BD59-A6C34878D82A}">
                    <a16:rowId xmlns:a16="http://schemas.microsoft.com/office/drawing/2014/main" val="10001"/>
                  </a:ext>
                </a:extLst>
              </a:tr>
              <a:tr h="846138">
                <a:tc>
                  <a:txBody>
                    <a:bodyPr/>
                    <a:lstStyle/>
                    <a:p>
                      <a:pPr>
                        <a:lnSpc>
                          <a:spcPts val="805"/>
                        </a:lnSpc>
                        <a:spcBef>
                          <a:spcPts val="300"/>
                        </a:spcBef>
                        <a:spcAft>
                          <a:spcPts val="300"/>
                        </a:spcAft>
                      </a:pPr>
                      <a:r>
                        <a:rPr lang="el-GR" sz="1600" b="1" dirty="0" err="1">
                          <a:effectLst/>
                        </a:rPr>
                        <a:t>Bottled</a:t>
                      </a:r>
                      <a:r>
                        <a:rPr lang="el-GR" sz="1600" b="1" dirty="0">
                          <a:effectLst/>
                        </a:rPr>
                        <a:t> </a:t>
                      </a:r>
                      <a:endParaRPr lang="el-GR" sz="1600" b="1" dirty="0">
                        <a:effectLst/>
                        <a:latin typeface="Calibri" panose="020F0502020204030204" pitchFamily="34" charset="0"/>
                        <a:ea typeface="Calibri" panose="020F0502020204030204" pitchFamily="34" charset="0"/>
                        <a:cs typeface="Arial" panose="020B0604020202020204" pitchFamily="34" charset="0"/>
                      </a:endParaRPr>
                    </a:p>
                  </a:txBody>
                  <a:tcPr marL="107539" marR="107539" marT="0" marB="0"/>
                </a:tc>
                <a:tc>
                  <a:txBody>
                    <a:bodyPr/>
                    <a:lstStyle/>
                    <a:p>
                      <a:pPr algn="r">
                        <a:lnSpc>
                          <a:spcPts val="805"/>
                        </a:lnSpc>
                        <a:spcBef>
                          <a:spcPts val="300"/>
                        </a:spcBef>
                        <a:spcAft>
                          <a:spcPts val="300"/>
                        </a:spcAft>
                      </a:pPr>
                      <a:r>
                        <a:rPr lang="el-GR" sz="1600" b="1">
                          <a:effectLst/>
                        </a:rPr>
                        <a:t>21.9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107539" marR="107539" marT="0" marB="0"/>
                </a:tc>
                <a:extLst>
                  <a:ext uri="{0D108BD9-81ED-4DB2-BD59-A6C34878D82A}">
                    <a16:rowId xmlns:a16="http://schemas.microsoft.com/office/drawing/2014/main" val="10002"/>
                  </a:ext>
                </a:extLst>
              </a:tr>
              <a:tr h="846138">
                <a:tc>
                  <a:txBody>
                    <a:bodyPr/>
                    <a:lstStyle/>
                    <a:p>
                      <a:pPr>
                        <a:lnSpc>
                          <a:spcPts val="805"/>
                        </a:lnSpc>
                        <a:spcBef>
                          <a:spcPts val="300"/>
                        </a:spcBef>
                        <a:spcAft>
                          <a:spcPts val="300"/>
                        </a:spcAft>
                      </a:pPr>
                      <a:r>
                        <a:rPr lang="el-GR" sz="1600" b="1">
                          <a:effectLst/>
                        </a:rPr>
                        <a:t>Bulk + BiB </a:t>
                      </a:r>
                      <a:endParaRPr lang="el-GR" sz="1600" b="1">
                        <a:effectLst/>
                        <a:latin typeface="Calibri" panose="020F0502020204030204" pitchFamily="34" charset="0"/>
                        <a:ea typeface="Calibri" panose="020F0502020204030204" pitchFamily="34" charset="0"/>
                        <a:cs typeface="Arial" panose="020B0604020202020204" pitchFamily="34" charset="0"/>
                      </a:endParaRPr>
                    </a:p>
                  </a:txBody>
                  <a:tcPr marL="107539" marR="107539" marT="0" marB="0"/>
                </a:tc>
                <a:tc>
                  <a:txBody>
                    <a:bodyPr/>
                    <a:lstStyle/>
                    <a:p>
                      <a:pPr algn="r">
                        <a:lnSpc>
                          <a:spcPts val="805"/>
                        </a:lnSpc>
                        <a:spcBef>
                          <a:spcPts val="300"/>
                        </a:spcBef>
                        <a:spcAft>
                          <a:spcPts val="300"/>
                        </a:spcAft>
                      </a:pPr>
                      <a:r>
                        <a:rPr lang="el-GR" sz="1600" b="1" dirty="0">
                          <a:effectLst/>
                        </a:rPr>
                        <a:t>3.3 </a:t>
                      </a:r>
                      <a:endParaRPr lang="el-GR" sz="1600" b="1" dirty="0">
                        <a:effectLst/>
                        <a:latin typeface="Calibri" panose="020F0502020204030204" pitchFamily="34" charset="0"/>
                        <a:ea typeface="Calibri" panose="020F0502020204030204" pitchFamily="34" charset="0"/>
                        <a:cs typeface="Arial" panose="020B0604020202020204" pitchFamily="34" charset="0"/>
                      </a:endParaRPr>
                    </a:p>
                  </a:txBody>
                  <a:tcPr marL="107539" marR="107539"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περιεχομένου 2">
            <a:extLst>
              <a:ext uri="{FF2B5EF4-FFF2-40B4-BE49-F238E27FC236}">
                <a16:creationId xmlns:a16="http://schemas.microsoft.com/office/drawing/2014/main" id="{E1AF8A06-B9E1-47D7-97E2-596B6692DA1A}"/>
              </a:ext>
            </a:extLst>
          </p:cNvPr>
          <p:cNvSpPr>
            <a:spLocks noGrp="1" noChangeArrowheads="1"/>
          </p:cNvSpPr>
          <p:nvPr>
            <p:ph sz="half" idx="1"/>
          </p:nvPr>
        </p:nvSpPr>
        <p:spPr>
          <a:xfrm>
            <a:off x="457200" y="1600200"/>
            <a:ext cx="2459038" cy="4525963"/>
          </a:xfrm>
        </p:spPr>
        <p:txBody>
          <a:bodyPr/>
          <a:lstStyle/>
          <a:p>
            <a:pPr marL="0" indent="0" eaLnBrk="1" hangingPunct="1">
              <a:buFontTx/>
              <a:buNone/>
            </a:pPr>
            <a:r>
              <a:rPr lang="en-US" altLang="el-GR"/>
              <a:t>Volume</a:t>
            </a:r>
            <a:endParaRPr lang="el-GR" altLang="el-GR"/>
          </a:p>
        </p:txBody>
      </p:sp>
      <p:graphicFrame>
        <p:nvGraphicFramePr>
          <p:cNvPr id="5" name="Θέση περιεχομένου 4">
            <a:extLst>
              <a:ext uri="{FF2B5EF4-FFF2-40B4-BE49-F238E27FC236}">
                <a16:creationId xmlns:a16="http://schemas.microsoft.com/office/drawing/2014/main" id="{713A8378-7A34-4842-9AAC-45CD60DBF060}"/>
              </a:ext>
            </a:extLst>
          </p:cNvPr>
          <p:cNvGraphicFramePr>
            <a:graphicFrameLocks noGrp="1"/>
          </p:cNvGraphicFramePr>
          <p:nvPr>
            <p:ph sz="half" idx="2"/>
          </p:nvPr>
        </p:nvGraphicFramePr>
        <p:xfrm>
          <a:off x="2268538" y="981075"/>
          <a:ext cx="6418262" cy="4608512"/>
        </p:xfrm>
        <a:graphic>
          <a:graphicData uri="http://schemas.openxmlformats.org/drawingml/2006/table">
            <a:tbl>
              <a:tblPr firstRow="1" firstCol="1" bandRow="1">
                <a:tableStyleId>{5C22544A-7EE6-4342-B048-85BDC9FD1C3A}</a:tableStyleId>
              </a:tblPr>
              <a:tblGrid>
                <a:gridCol w="3951082">
                  <a:extLst>
                    <a:ext uri="{9D8B030D-6E8A-4147-A177-3AD203B41FA5}">
                      <a16:colId xmlns:a16="http://schemas.microsoft.com/office/drawing/2014/main" val="20000"/>
                    </a:ext>
                  </a:extLst>
                </a:gridCol>
                <a:gridCol w="2467180">
                  <a:extLst>
                    <a:ext uri="{9D8B030D-6E8A-4147-A177-3AD203B41FA5}">
                      <a16:colId xmlns:a16="http://schemas.microsoft.com/office/drawing/2014/main" val="20001"/>
                    </a:ext>
                  </a:extLst>
                </a:gridCol>
              </a:tblGrid>
              <a:tr h="1152128">
                <a:tc>
                  <a:txBody>
                    <a:bodyPr/>
                    <a:lstStyle/>
                    <a:p>
                      <a:pPr>
                        <a:lnSpc>
                          <a:spcPts val="805"/>
                        </a:lnSpc>
                        <a:spcAft>
                          <a:spcPts val="0"/>
                        </a:spcAft>
                      </a:pPr>
                      <a:r>
                        <a:rPr lang="el-GR" sz="2000" b="1">
                          <a:effectLst/>
                        </a:rPr>
                        <a:t>million hl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33651" marR="33651" marT="0" marB="0"/>
                </a:tc>
                <a:tc>
                  <a:txBody>
                    <a:bodyPr/>
                    <a:lstStyle/>
                    <a:p>
                      <a:pPr algn="r">
                        <a:lnSpc>
                          <a:spcPts val="805"/>
                        </a:lnSpc>
                        <a:spcAft>
                          <a:spcPts val="0"/>
                        </a:spcAft>
                      </a:pPr>
                      <a:r>
                        <a:rPr lang="el-GR" sz="2000" b="1">
                          <a:effectLst/>
                        </a:rPr>
                        <a:t>2018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33651" marR="33651" marT="0" marB="0"/>
                </a:tc>
                <a:extLst>
                  <a:ext uri="{0D108BD9-81ED-4DB2-BD59-A6C34878D82A}">
                    <a16:rowId xmlns:a16="http://schemas.microsoft.com/office/drawing/2014/main" val="10000"/>
                  </a:ext>
                </a:extLst>
              </a:tr>
              <a:tr h="1152128">
                <a:tc>
                  <a:txBody>
                    <a:bodyPr/>
                    <a:lstStyle/>
                    <a:p>
                      <a:pPr>
                        <a:lnSpc>
                          <a:spcPts val="805"/>
                        </a:lnSpc>
                        <a:spcBef>
                          <a:spcPts val="300"/>
                        </a:spcBef>
                        <a:spcAft>
                          <a:spcPts val="300"/>
                        </a:spcAft>
                      </a:pPr>
                      <a:r>
                        <a:rPr lang="el-GR" sz="2000" b="1">
                          <a:effectLst/>
                        </a:rPr>
                        <a:t>Sparkling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33651" marR="33651" marT="0" marB="0"/>
                </a:tc>
                <a:tc>
                  <a:txBody>
                    <a:bodyPr/>
                    <a:lstStyle/>
                    <a:p>
                      <a:pPr algn="r">
                        <a:lnSpc>
                          <a:spcPts val="805"/>
                        </a:lnSpc>
                        <a:spcBef>
                          <a:spcPts val="300"/>
                        </a:spcBef>
                        <a:spcAft>
                          <a:spcPts val="300"/>
                        </a:spcAft>
                      </a:pPr>
                      <a:r>
                        <a:rPr lang="el-GR" sz="2000" b="1">
                          <a:effectLst/>
                        </a:rPr>
                        <a:t>9.3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33651" marR="33651" marT="0" marB="0"/>
                </a:tc>
                <a:extLst>
                  <a:ext uri="{0D108BD9-81ED-4DB2-BD59-A6C34878D82A}">
                    <a16:rowId xmlns:a16="http://schemas.microsoft.com/office/drawing/2014/main" val="10001"/>
                  </a:ext>
                </a:extLst>
              </a:tr>
              <a:tr h="1152128">
                <a:tc>
                  <a:txBody>
                    <a:bodyPr/>
                    <a:lstStyle/>
                    <a:p>
                      <a:pPr>
                        <a:lnSpc>
                          <a:spcPts val="805"/>
                        </a:lnSpc>
                        <a:spcBef>
                          <a:spcPts val="300"/>
                        </a:spcBef>
                        <a:spcAft>
                          <a:spcPts val="300"/>
                        </a:spcAft>
                      </a:pPr>
                      <a:r>
                        <a:rPr lang="el-GR" sz="2000" b="1">
                          <a:effectLst/>
                        </a:rPr>
                        <a:t>Bottled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33651" marR="33651" marT="0" marB="0"/>
                </a:tc>
                <a:tc>
                  <a:txBody>
                    <a:bodyPr/>
                    <a:lstStyle/>
                    <a:p>
                      <a:pPr algn="r">
                        <a:lnSpc>
                          <a:spcPts val="805"/>
                        </a:lnSpc>
                        <a:spcBef>
                          <a:spcPts val="300"/>
                        </a:spcBef>
                        <a:spcAft>
                          <a:spcPts val="300"/>
                        </a:spcAft>
                      </a:pPr>
                      <a:r>
                        <a:rPr lang="el-GR" sz="2000" b="1">
                          <a:effectLst/>
                        </a:rPr>
                        <a:t>57.9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33651" marR="33651" marT="0" marB="0"/>
                </a:tc>
                <a:extLst>
                  <a:ext uri="{0D108BD9-81ED-4DB2-BD59-A6C34878D82A}">
                    <a16:rowId xmlns:a16="http://schemas.microsoft.com/office/drawing/2014/main" val="10002"/>
                  </a:ext>
                </a:extLst>
              </a:tr>
              <a:tr h="1152128">
                <a:tc>
                  <a:txBody>
                    <a:bodyPr/>
                    <a:lstStyle/>
                    <a:p>
                      <a:pPr>
                        <a:lnSpc>
                          <a:spcPts val="805"/>
                        </a:lnSpc>
                        <a:spcBef>
                          <a:spcPts val="300"/>
                        </a:spcBef>
                        <a:spcAft>
                          <a:spcPts val="300"/>
                        </a:spcAft>
                      </a:pPr>
                      <a:r>
                        <a:rPr lang="el-GR" sz="2000" b="1">
                          <a:effectLst/>
                        </a:rPr>
                        <a:t>Bulk + BiB </a:t>
                      </a:r>
                      <a:endParaRPr lang="el-GR" sz="2000" b="1">
                        <a:effectLst/>
                        <a:latin typeface="Calibri" panose="020F0502020204030204" pitchFamily="34" charset="0"/>
                        <a:ea typeface="Calibri" panose="020F0502020204030204" pitchFamily="34" charset="0"/>
                        <a:cs typeface="Arial" panose="020B0604020202020204" pitchFamily="34" charset="0"/>
                      </a:endParaRPr>
                    </a:p>
                  </a:txBody>
                  <a:tcPr marL="33651" marR="33651" marT="0" marB="0"/>
                </a:tc>
                <a:tc>
                  <a:txBody>
                    <a:bodyPr/>
                    <a:lstStyle/>
                    <a:p>
                      <a:pPr algn="r">
                        <a:lnSpc>
                          <a:spcPts val="805"/>
                        </a:lnSpc>
                        <a:spcBef>
                          <a:spcPts val="300"/>
                        </a:spcBef>
                        <a:spcAft>
                          <a:spcPts val="300"/>
                        </a:spcAft>
                      </a:pPr>
                      <a:r>
                        <a:rPr lang="el-GR" sz="2000" b="1" dirty="0">
                          <a:effectLst/>
                        </a:rPr>
                        <a:t>40.3 </a:t>
                      </a:r>
                      <a:endParaRPr lang="el-GR" sz="2000" b="1" dirty="0">
                        <a:effectLst/>
                        <a:latin typeface="Calibri" panose="020F0502020204030204" pitchFamily="34" charset="0"/>
                        <a:ea typeface="Calibri" panose="020F0502020204030204" pitchFamily="34" charset="0"/>
                        <a:cs typeface="Arial" panose="020B0604020202020204" pitchFamily="34" charset="0"/>
                      </a:endParaRPr>
                    </a:p>
                  </a:txBody>
                  <a:tcPr marL="33651" marR="33651"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4">
            <a:extLst>
              <a:ext uri="{FF2B5EF4-FFF2-40B4-BE49-F238E27FC236}">
                <a16:creationId xmlns:a16="http://schemas.microsoft.com/office/drawing/2014/main" id="{03B76BBE-296A-41EF-BA98-0A6CE464E704}"/>
              </a:ext>
            </a:extLst>
          </p:cNvPr>
          <p:cNvSpPr>
            <a:spLocks noGrp="1" noChangeArrowheads="1"/>
          </p:cNvSpPr>
          <p:nvPr>
            <p:ph type="title"/>
          </p:nvPr>
        </p:nvSpPr>
        <p:spPr>
          <a:xfrm>
            <a:off x="457200" y="274638"/>
            <a:ext cx="8229600" cy="457200"/>
          </a:xfrm>
        </p:spPr>
        <p:txBody>
          <a:bodyPr/>
          <a:lstStyle/>
          <a:p>
            <a:pPr eaLnBrk="1" hangingPunct="1"/>
            <a:r>
              <a:rPr lang="en-US" altLang="el-GR" sz="2400"/>
              <a:t>Main wine exporters</a:t>
            </a:r>
            <a:endParaRPr lang="el-GR" altLang="el-GR" sz="2400"/>
          </a:p>
        </p:txBody>
      </p:sp>
      <p:graphicFrame>
        <p:nvGraphicFramePr>
          <p:cNvPr id="7" name="Θέση περιεχομένου 6">
            <a:extLst>
              <a:ext uri="{FF2B5EF4-FFF2-40B4-BE49-F238E27FC236}">
                <a16:creationId xmlns:a16="http://schemas.microsoft.com/office/drawing/2014/main" id="{6DFC359B-CF4F-4A2B-A266-7914B2543B7F}"/>
              </a:ext>
            </a:extLst>
          </p:cNvPr>
          <p:cNvGraphicFramePr>
            <a:graphicFrameLocks noGrp="1"/>
          </p:cNvGraphicFramePr>
          <p:nvPr>
            <p:ph idx="1"/>
          </p:nvPr>
        </p:nvGraphicFramePr>
        <p:xfrm>
          <a:off x="401638" y="731838"/>
          <a:ext cx="8229600" cy="5616580"/>
        </p:xfrm>
        <a:graphic>
          <a:graphicData uri="http://schemas.openxmlformats.org/drawingml/2006/table">
            <a:tbl>
              <a:tblPr firstRow="1" firstCol="1" bandRow="1">
                <a:tableStyleId>{5C22544A-7EE6-4342-B048-85BDC9FD1C3A}</a:tableStyleId>
              </a:tblPr>
              <a:tblGrid>
                <a:gridCol w="4215201">
                  <a:extLst>
                    <a:ext uri="{9D8B030D-6E8A-4147-A177-3AD203B41FA5}">
                      <a16:colId xmlns:a16="http://schemas.microsoft.com/office/drawing/2014/main" val="20000"/>
                    </a:ext>
                  </a:extLst>
                </a:gridCol>
                <a:gridCol w="4014399">
                  <a:extLst>
                    <a:ext uri="{9D8B030D-6E8A-4147-A177-3AD203B41FA5}">
                      <a16:colId xmlns:a16="http://schemas.microsoft.com/office/drawing/2014/main" val="20001"/>
                    </a:ext>
                  </a:extLst>
                </a:gridCol>
              </a:tblGrid>
              <a:tr h="241335">
                <a:tc>
                  <a:txBody>
                    <a:bodyPr/>
                    <a:lstStyle/>
                    <a:p>
                      <a:pPr>
                        <a:lnSpc>
                          <a:spcPts val="805"/>
                        </a:lnSpc>
                        <a:spcBef>
                          <a:spcPts val="300"/>
                        </a:spcBef>
                        <a:spcAft>
                          <a:spcPts val="300"/>
                        </a:spcAft>
                      </a:pPr>
                      <a:r>
                        <a:rPr lang="el-GR" sz="1400" b="1" dirty="0" err="1">
                          <a:effectLst/>
                        </a:rPr>
                        <a:t>million</a:t>
                      </a:r>
                      <a:r>
                        <a:rPr lang="el-GR" sz="1400" b="1" dirty="0">
                          <a:effectLst/>
                        </a:rPr>
                        <a:t> </a:t>
                      </a:r>
                      <a:r>
                        <a:rPr lang="el-GR" sz="1400" b="1" dirty="0" err="1">
                          <a:effectLst/>
                        </a:rPr>
                        <a:t>hl</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Aft>
                          <a:spcPts val="0"/>
                        </a:spcAft>
                      </a:pPr>
                      <a:r>
                        <a:rPr lang="el-GR" sz="1400" b="1">
                          <a:effectLst/>
                        </a:rPr>
                        <a:t>2018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75022">
                <a:tc>
                  <a:txBody>
                    <a:bodyPr/>
                    <a:lstStyle/>
                    <a:p>
                      <a:pPr>
                        <a:lnSpc>
                          <a:spcPts val="805"/>
                        </a:lnSpc>
                        <a:spcBef>
                          <a:spcPts val="300"/>
                        </a:spcBef>
                        <a:spcAft>
                          <a:spcPts val="300"/>
                        </a:spcAft>
                      </a:pPr>
                      <a:r>
                        <a:rPr lang="el-GR" sz="1400" b="1" dirty="0" err="1">
                          <a:effectLst/>
                        </a:rPr>
                        <a:t>Spain</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21.1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75022">
                <a:tc>
                  <a:txBody>
                    <a:bodyPr/>
                    <a:lstStyle/>
                    <a:p>
                      <a:pPr>
                        <a:lnSpc>
                          <a:spcPts val="805"/>
                        </a:lnSpc>
                        <a:spcBef>
                          <a:spcPts val="300"/>
                        </a:spcBef>
                        <a:spcAft>
                          <a:spcPts val="300"/>
                        </a:spcAft>
                      </a:pPr>
                      <a:r>
                        <a:rPr lang="el-GR" sz="1400" b="1" dirty="0" err="1">
                          <a:effectLst/>
                        </a:rPr>
                        <a:t>Italy</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19.7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75022">
                <a:tc>
                  <a:txBody>
                    <a:bodyPr/>
                    <a:lstStyle/>
                    <a:p>
                      <a:pPr>
                        <a:lnSpc>
                          <a:spcPts val="805"/>
                        </a:lnSpc>
                        <a:spcBef>
                          <a:spcPts val="300"/>
                        </a:spcBef>
                        <a:spcAft>
                          <a:spcPts val="300"/>
                        </a:spcAft>
                      </a:pPr>
                      <a:r>
                        <a:rPr lang="el-GR" sz="1400" b="1" dirty="0" err="1">
                          <a:effectLst/>
                        </a:rPr>
                        <a:t>France</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14.1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75022">
                <a:tc>
                  <a:txBody>
                    <a:bodyPr/>
                    <a:lstStyle/>
                    <a:p>
                      <a:pPr>
                        <a:lnSpc>
                          <a:spcPts val="805"/>
                        </a:lnSpc>
                        <a:spcBef>
                          <a:spcPts val="300"/>
                        </a:spcBef>
                        <a:spcAft>
                          <a:spcPts val="300"/>
                        </a:spcAft>
                      </a:pPr>
                      <a:r>
                        <a:rPr lang="el-GR" sz="1400" b="1" dirty="0" err="1">
                          <a:effectLst/>
                        </a:rPr>
                        <a:t>Chile</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9.3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175022">
                <a:tc>
                  <a:txBody>
                    <a:bodyPr/>
                    <a:lstStyle/>
                    <a:p>
                      <a:pPr>
                        <a:lnSpc>
                          <a:spcPts val="805"/>
                        </a:lnSpc>
                        <a:spcBef>
                          <a:spcPts val="300"/>
                        </a:spcBef>
                        <a:spcAft>
                          <a:spcPts val="300"/>
                        </a:spcAft>
                      </a:pPr>
                      <a:r>
                        <a:rPr lang="el-GR" sz="1400" b="1" dirty="0" err="1">
                          <a:effectLst/>
                        </a:rPr>
                        <a:t>Australia</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8.6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175022">
                <a:tc>
                  <a:txBody>
                    <a:bodyPr/>
                    <a:lstStyle/>
                    <a:p>
                      <a:pPr>
                        <a:lnSpc>
                          <a:spcPts val="805"/>
                        </a:lnSpc>
                        <a:spcBef>
                          <a:spcPts val="300"/>
                        </a:spcBef>
                        <a:spcAft>
                          <a:spcPts val="300"/>
                        </a:spcAft>
                      </a:pPr>
                      <a:r>
                        <a:rPr lang="el-GR" sz="1400" b="1" dirty="0" err="1">
                          <a:effectLst/>
                        </a:rPr>
                        <a:t>South</a:t>
                      </a:r>
                      <a:r>
                        <a:rPr lang="el-GR" sz="1400" b="1" dirty="0">
                          <a:effectLst/>
                        </a:rPr>
                        <a:t> Africa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5.3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175022">
                <a:tc>
                  <a:txBody>
                    <a:bodyPr/>
                    <a:lstStyle/>
                    <a:p>
                      <a:pPr>
                        <a:lnSpc>
                          <a:spcPts val="805"/>
                        </a:lnSpc>
                        <a:spcBef>
                          <a:spcPts val="300"/>
                        </a:spcBef>
                        <a:spcAft>
                          <a:spcPts val="300"/>
                        </a:spcAft>
                      </a:pPr>
                      <a:r>
                        <a:rPr lang="el-GR" sz="1400" b="1" dirty="0" err="1">
                          <a:effectLst/>
                        </a:rPr>
                        <a:t>Germany</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3.7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175022">
                <a:tc>
                  <a:txBody>
                    <a:bodyPr/>
                    <a:lstStyle/>
                    <a:p>
                      <a:pPr>
                        <a:lnSpc>
                          <a:spcPts val="805"/>
                        </a:lnSpc>
                        <a:spcBef>
                          <a:spcPts val="300"/>
                        </a:spcBef>
                        <a:spcAft>
                          <a:spcPts val="300"/>
                        </a:spcAft>
                      </a:pPr>
                      <a:r>
                        <a:rPr lang="el-GR" sz="1400" b="1" dirty="0">
                          <a:effectLst/>
                        </a:rPr>
                        <a:t>USA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3.5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175022">
                <a:tc>
                  <a:txBody>
                    <a:bodyPr/>
                    <a:lstStyle/>
                    <a:p>
                      <a:pPr>
                        <a:lnSpc>
                          <a:spcPts val="805"/>
                        </a:lnSpc>
                        <a:spcBef>
                          <a:spcPts val="300"/>
                        </a:spcBef>
                        <a:spcAft>
                          <a:spcPts val="300"/>
                        </a:spcAft>
                      </a:pPr>
                      <a:r>
                        <a:rPr lang="el-GR" sz="1400" b="1" dirty="0" err="1">
                          <a:effectLst/>
                        </a:rPr>
                        <a:t>Portugal</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3.0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175022">
                <a:tc>
                  <a:txBody>
                    <a:bodyPr/>
                    <a:lstStyle/>
                    <a:p>
                      <a:pPr>
                        <a:lnSpc>
                          <a:spcPts val="805"/>
                        </a:lnSpc>
                        <a:spcBef>
                          <a:spcPts val="300"/>
                        </a:spcBef>
                        <a:spcAft>
                          <a:spcPts val="300"/>
                        </a:spcAft>
                      </a:pPr>
                      <a:r>
                        <a:rPr lang="el-GR" sz="1400" b="1" dirty="0" err="1">
                          <a:effectLst/>
                        </a:rPr>
                        <a:t>Argentina</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2.8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175022">
                <a:tc>
                  <a:txBody>
                    <a:bodyPr/>
                    <a:lstStyle/>
                    <a:p>
                      <a:pPr>
                        <a:lnSpc>
                          <a:spcPts val="805"/>
                        </a:lnSpc>
                        <a:spcBef>
                          <a:spcPts val="300"/>
                        </a:spcBef>
                        <a:spcAft>
                          <a:spcPts val="300"/>
                        </a:spcAft>
                      </a:pPr>
                      <a:r>
                        <a:rPr lang="el-GR" sz="1400" b="1" dirty="0" err="1">
                          <a:effectLst/>
                        </a:rPr>
                        <a:t>New</a:t>
                      </a:r>
                      <a:r>
                        <a:rPr lang="el-GR" sz="1400" b="1" dirty="0">
                          <a:effectLst/>
                        </a:rPr>
                        <a:t> </a:t>
                      </a:r>
                      <a:r>
                        <a:rPr lang="el-GR" sz="1400" b="1" dirty="0" err="1">
                          <a:effectLst/>
                        </a:rPr>
                        <a:t>zealand</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2.6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175022">
                <a:tc>
                  <a:txBody>
                    <a:bodyPr/>
                    <a:lstStyle/>
                    <a:p>
                      <a:pPr>
                        <a:lnSpc>
                          <a:spcPts val="805"/>
                        </a:lnSpc>
                        <a:spcBef>
                          <a:spcPts val="300"/>
                        </a:spcBef>
                        <a:spcAft>
                          <a:spcPts val="300"/>
                        </a:spcAft>
                      </a:pPr>
                      <a:r>
                        <a:rPr lang="el-GR" sz="1400" b="1" dirty="0" err="1">
                          <a:effectLst/>
                        </a:rPr>
                        <a:t>Moldova</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1.4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175022">
                <a:tc>
                  <a:txBody>
                    <a:bodyPr/>
                    <a:lstStyle/>
                    <a:p>
                      <a:pPr>
                        <a:lnSpc>
                          <a:spcPts val="805"/>
                        </a:lnSpc>
                        <a:spcBef>
                          <a:spcPts val="300"/>
                        </a:spcBef>
                        <a:spcAft>
                          <a:spcPts val="300"/>
                        </a:spcAft>
                      </a:pPr>
                      <a:r>
                        <a:rPr lang="el-GR" sz="1400" b="1" dirty="0">
                          <a:effectLst/>
                        </a:rPr>
                        <a:t>World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108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3"/>
                  </a:ext>
                </a:extLst>
              </a:tr>
              <a:tr h="291669">
                <a:tc>
                  <a:txBody>
                    <a:bodyPr/>
                    <a:lstStyle/>
                    <a:p>
                      <a:pPr>
                        <a:lnSpc>
                          <a:spcPct val="107000"/>
                        </a:lnSpc>
                        <a:spcAft>
                          <a:spcPts val="0"/>
                        </a:spcAft>
                      </a:pP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l-GR" sz="1400" b="1">
                          <a:effectLst/>
                        </a:rPr>
                        <a:t>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4"/>
                  </a:ext>
                </a:extLst>
              </a:tr>
              <a:tr h="291669">
                <a:tc>
                  <a:txBody>
                    <a:bodyPr/>
                    <a:lstStyle/>
                    <a:p>
                      <a:pPr>
                        <a:lnSpc>
                          <a:spcPct val="107000"/>
                        </a:lnSpc>
                        <a:spcAft>
                          <a:spcPts val="0"/>
                        </a:spcAft>
                      </a:pP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l-GR" sz="1400" b="1">
                          <a:effectLst/>
                        </a:rPr>
                        <a:t>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5"/>
                  </a:ext>
                </a:extLst>
              </a:tr>
              <a:tr h="241335">
                <a:tc>
                  <a:txBody>
                    <a:bodyPr/>
                    <a:lstStyle/>
                    <a:p>
                      <a:pPr>
                        <a:lnSpc>
                          <a:spcPts val="805"/>
                        </a:lnSpc>
                        <a:spcBef>
                          <a:spcPts val="300"/>
                        </a:spcBef>
                        <a:spcAft>
                          <a:spcPts val="300"/>
                        </a:spcAft>
                      </a:pPr>
                      <a:r>
                        <a:rPr lang="el-GR" sz="1400" b="1" dirty="0" err="1">
                          <a:effectLst/>
                        </a:rPr>
                        <a:t>billion</a:t>
                      </a:r>
                      <a:r>
                        <a:rPr lang="el-GR" sz="1400" b="1" dirty="0">
                          <a:effectLst/>
                        </a:rPr>
                        <a:t> €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Aft>
                          <a:spcPts val="0"/>
                        </a:spcAft>
                      </a:pPr>
                      <a:r>
                        <a:rPr lang="el-GR" sz="1400" b="1">
                          <a:effectLst/>
                        </a:rPr>
                        <a:t>2018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6"/>
                  </a:ext>
                </a:extLst>
              </a:tr>
              <a:tr h="175022">
                <a:tc>
                  <a:txBody>
                    <a:bodyPr/>
                    <a:lstStyle/>
                    <a:p>
                      <a:pPr>
                        <a:lnSpc>
                          <a:spcPts val="805"/>
                        </a:lnSpc>
                        <a:spcBef>
                          <a:spcPts val="300"/>
                        </a:spcBef>
                        <a:spcAft>
                          <a:spcPts val="300"/>
                        </a:spcAft>
                      </a:pPr>
                      <a:r>
                        <a:rPr lang="el-GR" sz="1400" b="1" dirty="0" err="1">
                          <a:effectLst/>
                        </a:rPr>
                        <a:t>France</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9.3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7"/>
                  </a:ext>
                </a:extLst>
              </a:tr>
              <a:tr h="175022">
                <a:tc>
                  <a:txBody>
                    <a:bodyPr/>
                    <a:lstStyle/>
                    <a:p>
                      <a:pPr>
                        <a:lnSpc>
                          <a:spcPts val="805"/>
                        </a:lnSpc>
                        <a:spcBef>
                          <a:spcPts val="300"/>
                        </a:spcBef>
                        <a:spcAft>
                          <a:spcPts val="300"/>
                        </a:spcAft>
                      </a:pPr>
                      <a:r>
                        <a:rPr lang="el-GR" sz="1400" b="1" dirty="0" err="1">
                          <a:effectLst/>
                        </a:rPr>
                        <a:t>Italy</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6.1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8"/>
                  </a:ext>
                </a:extLst>
              </a:tr>
              <a:tr h="175022">
                <a:tc>
                  <a:txBody>
                    <a:bodyPr/>
                    <a:lstStyle/>
                    <a:p>
                      <a:pPr>
                        <a:lnSpc>
                          <a:spcPts val="805"/>
                        </a:lnSpc>
                        <a:spcBef>
                          <a:spcPts val="300"/>
                        </a:spcBef>
                        <a:spcAft>
                          <a:spcPts val="300"/>
                        </a:spcAft>
                      </a:pPr>
                      <a:r>
                        <a:rPr lang="el-GR" sz="1400" b="1" dirty="0" err="1">
                          <a:effectLst/>
                        </a:rPr>
                        <a:t>Spain</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2.9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9"/>
                  </a:ext>
                </a:extLst>
              </a:tr>
              <a:tr h="175022">
                <a:tc>
                  <a:txBody>
                    <a:bodyPr/>
                    <a:lstStyle/>
                    <a:p>
                      <a:pPr>
                        <a:lnSpc>
                          <a:spcPts val="805"/>
                        </a:lnSpc>
                        <a:spcBef>
                          <a:spcPts val="300"/>
                        </a:spcBef>
                        <a:spcAft>
                          <a:spcPts val="300"/>
                        </a:spcAft>
                      </a:pPr>
                      <a:r>
                        <a:rPr lang="el-GR" sz="1400" b="1" dirty="0" err="1">
                          <a:effectLst/>
                        </a:rPr>
                        <a:t>Australia</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1.8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0"/>
                  </a:ext>
                </a:extLst>
              </a:tr>
              <a:tr h="175022">
                <a:tc>
                  <a:txBody>
                    <a:bodyPr/>
                    <a:lstStyle/>
                    <a:p>
                      <a:pPr>
                        <a:lnSpc>
                          <a:spcPts val="805"/>
                        </a:lnSpc>
                        <a:spcBef>
                          <a:spcPts val="300"/>
                        </a:spcBef>
                        <a:spcAft>
                          <a:spcPts val="300"/>
                        </a:spcAft>
                      </a:pPr>
                      <a:r>
                        <a:rPr lang="el-GR" sz="1400" b="1" dirty="0" err="1">
                          <a:effectLst/>
                        </a:rPr>
                        <a:t>Chile</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1.7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1"/>
                  </a:ext>
                </a:extLst>
              </a:tr>
              <a:tr h="175022">
                <a:tc>
                  <a:txBody>
                    <a:bodyPr/>
                    <a:lstStyle/>
                    <a:p>
                      <a:pPr>
                        <a:lnSpc>
                          <a:spcPts val="805"/>
                        </a:lnSpc>
                        <a:spcBef>
                          <a:spcPts val="300"/>
                        </a:spcBef>
                        <a:spcAft>
                          <a:spcPts val="300"/>
                        </a:spcAft>
                      </a:pPr>
                      <a:r>
                        <a:rPr lang="el-GR" sz="1400" b="1" dirty="0">
                          <a:effectLst/>
                        </a:rPr>
                        <a:t>United States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1.2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2"/>
                  </a:ext>
                </a:extLst>
              </a:tr>
              <a:tr h="175022">
                <a:tc>
                  <a:txBody>
                    <a:bodyPr/>
                    <a:lstStyle/>
                    <a:p>
                      <a:pPr>
                        <a:lnSpc>
                          <a:spcPts val="805"/>
                        </a:lnSpc>
                        <a:spcBef>
                          <a:spcPts val="300"/>
                        </a:spcBef>
                        <a:spcAft>
                          <a:spcPts val="300"/>
                        </a:spcAft>
                      </a:pPr>
                      <a:r>
                        <a:rPr lang="el-GR" sz="1400" b="1" dirty="0" err="1">
                          <a:effectLst/>
                        </a:rPr>
                        <a:t>Germany</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1.0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3"/>
                  </a:ext>
                </a:extLst>
              </a:tr>
              <a:tr h="175022">
                <a:tc>
                  <a:txBody>
                    <a:bodyPr/>
                    <a:lstStyle/>
                    <a:p>
                      <a:pPr>
                        <a:lnSpc>
                          <a:spcPts val="805"/>
                        </a:lnSpc>
                        <a:spcBef>
                          <a:spcPts val="300"/>
                        </a:spcBef>
                        <a:spcAft>
                          <a:spcPts val="300"/>
                        </a:spcAft>
                      </a:pPr>
                      <a:r>
                        <a:rPr lang="el-GR" sz="1400" b="1" dirty="0" err="1">
                          <a:effectLst/>
                        </a:rPr>
                        <a:t>New</a:t>
                      </a:r>
                      <a:r>
                        <a:rPr lang="el-GR" sz="1400" b="1" dirty="0">
                          <a:effectLst/>
                        </a:rPr>
                        <a:t> </a:t>
                      </a:r>
                      <a:r>
                        <a:rPr lang="el-GR" sz="1400" b="1" dirty="0" err="1">
                          <a:effectLst/>
                        </a:rPr>
                        <a:t>Zealand</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1.0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4"/>
                  </a:ext>
                </a:extLst>
              </a:tr>
              <a:tr h="175022">
                <a:tc>
                  <a:txBody>
                    <a:bodyPr/>
                    <a:lstStyle/>
                    <a:p>
                      <a:pPr>
                        <a:lnSpc>
                          <a:spcPts val="805"/>
                        </a:lnSpc>
                        <a:spcBef>
                          <a:spcPts val="300"/>
                        </a:spcBef>
                        <a:spcAft>
                          <a:spcPts val="300"/>
                        </a:spcAft>
                      </a:pPr>
                      <a:r>
                        <a:rPr lang="el-GR" sz="1400" b="1" dirty="0" err="1">
                          <a:effectLst/>
                        </a:rPr>
                        <a:t>Portugal</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0.8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5"/>
                  </a:ext>
                </a:extLst>
              </a:tr>
              <a:tr h="175022">
                <a:tc>
                  <a:txBody>
                    <a:bodyPr/>
                    <a:lstStyle/>
                    <a:p>
                      <a:pPr>
                        <a:lnSpc>
                          <a:spcPts val="805"/>
                        </a:lnSpc>
                        <a:spcBef>
                          <a:spcPts val="300"/>
                        </a:spcBef>
                        <a:spcAft>
                          <a:spcPts val="300"/>
                        </a:spcAft>
                      </a:pPr>
                      <a:r>
                        <a:rPr lang="el-GR" sz="1400" b="1" dirty="0">
                          <a:effectLst/>
                        </a:rPr>
                        <a:t>United </a:t>
                      </a:r>
                      <a:r>
                        <a:rPr lang="el-GR" sz="1400" b="1" dirty="0" err="1">
                          <a:effectLst/>
                        </a:rPr>
                        <a:t>Kingdom</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0.7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6"/>
                  </a:ext>
                </a:extLst>
              </a:tr>
              <a:tr h="175022">
                <a:tc>
                  <a:txBody>
                    <a:bodyPr/>
                    <a:lstStyle/>
                    <a:p>
                      <a:pPr>
                        <a:lnSpc>
                          <a:spcPts val="805"/>
                        </a:lnSpc>
                        <a:spcBef>
                          <a:spcPts val="300"/>
                        </a:spcBef>
                        <a:spcAft>
                          <a:spcPts val="300"/>
                        </a:spcAft>
                      </a:pPr>
                      <a:r>
                        <a:rPr lang="el-GR" sz="1400" b="1" dirty="0" err="1">
                          <a:effectLst/>
                        </a:rPr>
                        <a:t>Argentina</a:t>
                      </a: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0.7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7"/>
                  </a:ext>
                </a:extLst>
              </a:tr>
              <a:tr h="175022">
                <a:tc>
                  <a:txBody>
                    <a:bodyPr/>
                    <a:lstStyle/>
                    <a:p>
                      <a:pPr>
                        <a:lnSpc>
                          <a:spcPts val="805"/>
                        </a:lnSpc>
                        <a:spcBef>
                          <a:spcPts val="300"/>
                        </a:spcBef>
                        <a:spcAft>
                          <a:spcPts val="300"/>
                        </a:spcAft>
                      </a:pPr>
                      <a:r>
                        <a:rPr lang="el-GR" sz="1400" b="1" dirty="0" err="1">
                          <a:effectLst/>
                        </a:rPr>
                        <a:t>South</a:t>
                      </a:r>
                      <a:r>
                        <a:rPr lang="el-GR" sz="1400" b="1" dirty="0">
                          <a:effectLst/>
                        </a:rPr>
                        <a:t> Africa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0.7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8"/>
                  </a:ext>
                </a:extLst>
              </a:tr>
              <a:tr h="175022">
                <a:tc>
                  <a:txBody>
                    <a:bodyPr/>
                    <a:lstStyle/>
                    <a:p>
                      <a:pPr>
                        <a:lnSpc>
                          <a:spcPts val="805"/>
                        </a:lnSpc>
                        <a:spcBef>
                          <a:spcPts val="300"/>
                        </a:spcBef>
                        <a:spcAft>
                          <a:spcPts val="300"/>
                        </a:spcAft>
                      </a:pPr>
                      <a:r>
                        <a:rPr lang="el-GR" sz="1400" b="1" dirty="0">
                          <a:effectLst/>
                        </a:rPr>
                        <a:t>World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31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3">
            <a:extLst>
              <a:ext uri="{FF2B5EF4-FFF2-40B4-BE49-F238E27FC236}">
                <a16:creationId xmlns:a16="http://schemas.microsoft.com/office/drawing/2014/main" id="{FAE368D8-D6D4-4947-8A02-DBDA4B03DCA4}"/>
              </a:ext>
            </a:extLst>
          </p:cNvPr>
          <p:cNvSpPr>
            <a:spLocks noGrp="1" noChangeArrowheads="1"/>
          </p:cNvSpPr>
          <p:nvPr>
            <p:ph type="title"/>
          </p:nvPr>
        </p:nvSpPr>
        <p:spPr>
          <a:xfrm>
            <a:off x="457200" y="274638"/>
            <a:ext cx="8229600" cy="561975"/>
          </a:xfrm>
        </p:spPr>
        <p:txBody>
          <a:bodyPr/>
          <a:lstStyle/>
          <a:p>
            <a:pPr eaLnBrk="1" hangingPunct="1"/>
            <a:r>
              <a:rPr lang="en-US" altLang="el-GR" sz="1800"/>
              <a:t>Main wine importers</a:t>
            </a:r>
            <a:endParaRPr lang="el-GR" altLang="el-GR" sz="1800"/>
          </a:p>
        </p:txBody>
      </p:sp>
      <p:graphicFrame>
        <p:nvGraphicFramePr>
          <p:cNvPr id="6" name="Θέση περιεχομένου 5">
            <a:extLst>
              <a:ext uri="{FF2B5EF4-FFF2-40B4-BE49-F238E27FC236}">
                <a16:creationId xmlns:a16="http://schemas.microsoft.com/office/drawing/2014/main" id="{C1BE1BA0-4C90-4D71-97BE-D2149D84F5EA}"/>
              </a:ext>
            </a:extLst>
          </p:cNvPr>
          <p:cNvGraphicFramePr>
            <a:graphicFrameLocks noGrp="1"/>
          </p:cNvGraphicFramePr>
          <p:nvPr>
            <p:ph idx="1"/>
          </p:nvPr>
        </p:nvGraphicFramePr>
        <p:xfrm>
          <a:off x="457200" y="908050"/>
          <a:ext cx="8229600" cy="5400680"/>
        </p:xfrm>
        <a:graphic>
          <a:graphicData uri="http://schemas.openxmlformats.org/drawingml/2006/table">
            <a:tbl>
              <a:tblPr firstRow="1" firstCol="1" bandRow="1">
                <a:tableStyleId>{5C22544A-7EE6-4342-B048-85BDC9FD1C3A}</a:tableStyleId>
              </a:tblPr>
              <a:tblGrid>
                <a:gridCol w="4215201">
                  <a:extLst>
                    <a:ext uri="{9D8B030D-6E8A-4147-A177-3AD203B41FA5}">
                      <a16:colId xmlns:a16="http://schemas.microsoft.com/office/drawing/2014/main" val="20000"/>
                    </a:ext>
                  </a:extLst>
                </a:gridCol>
                <a:gridCol w="4014399">
                  <a:extLst>
                    <a:ext uri="{9D8B030D-6E8A-4147-A177-3AD203B41FA5}">
                      <a16:colId xmlns:a16="http://schemas.microsoft.com/office/drawing/2014/main" val="20001"/>
                    </a:ext>
                  </a:extLst>
                </a:gridCol>
              </a:tblGrid>
              <a:tr h="206338">
                <a:tc>
                  <a:txBody>
                    <a:bodyPr/>
                    <a:lstStyle/>
                    <a:p>
                      <a:pPr>
                        <a:lnSpc>
                          <a:spcPts val="805"/>
                        </a:lnSpc>
                        <a:spcBef>
                          <a:spcPts val="300"/>
                        </a:spcBef>
                        <a:spcAft>
                          <a:spcPts val="300"/>
                        </a:spcAft>
                      </a:pPr>
                      <a:r>
                        <a:rPr lang="el-GR" sz="1400" b="1">
                          <a:effectLst/>
                        </a:rPr>
                        <a:t>million hl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Aft>
                          <a:spcPts val="0"/>
                        </a:spcAft>
                      </a:pPr>
                      <a:r>
                        <a:rPr lang="el-GR" sz="1400" b="1" dirty="0">
                          <a:effectLst/>
                        </a:rPr>
                        <a:t>2018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9642">
                <a:tc>
                  <a:txBody>
                    <a:bodyPr/>
                    <a:lstStyle/>
                    <a:p>
                      <a:pPr>
                        <a:lnSpc>
                          <a:spcPts val="805"/>
                        </a:lnSpc>
                        <a:spcBef>
                          <a:spcPts val="300"/>
                        </a:spcBef>
                        <a:spcAft>
                          <a:spcPts val="300"/>
                        </a:spcAft>
                      </a:pPr>
                      <a:r>
                        <a:rPr lang="el-GR" sz="1400" b="1">
                          <a:effectLst/>
                        </a:rPr>
                        <a:t>Germany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14.7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49642">
                <a:tc>
                  <a:txBody>
                    <a:bodyPr/>
                    <a:lstStyle/>
                    <a:p>
                      <a:pPr>
                        <a:lnSpc>
                          <a:spcPts val="805"/>
                        </a:lnSpc>
                        <a:spcBef>
                          <a:spcPts val="300"/>
                        </a:spcBef>
                        <a:spcAft>
                          <a:spcPts val="300"/>
                        </a:spcAft>
                      </a:pPr>
                      <a:r>
                        <a:rPr lang="el-GR" sz="1400" b="1">
                          <a:effectLst/>
                        </a:rPr>
                        <a:t>United Kingdom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13.2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49642">
                <a:tc>
                  <a:txBody>
                    <a:bodyPr/>
                    <a:lstStyle/>
                    <a:p>
                      <a:pPr>
                        <a:lnSpc>
                          <a:spcPts val="805"/>
                        </a:lnSpc>
                        <a:spcBef>
                          <a:spcPts val="300"/>
                        </a:spcBef>
                        <a:spcAft>
                          <a:spcPts val="300"/>
                        </a:spcAft>
                      </a:pPr>
                      <a:r>
                        <a:rPr lang="el-GR" sz="1400" b="1">
                          <a:effectLst/>
                        </a:rPr>
                        <a:t>USA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11.5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49642">
                <a:tc>
                  <a:txBody>
                    <a:bodyPr/>
                    <a:lstStyle/>
                    <a:p>
                      <a:pPr>
                        <a:lnSpc>
                          <a:spcPts val="805"/>
                        </a:lnSpc>
                        <a:spcBef>
                          <a:spcPts val="300"/>
                        </a:spcBef>
                        <a:spcAft>
                          <a:spcPts val="300"/>
                        </a:spcAft>
                      </a:pPr>
                      <a:r>
                        <a:rPr lang="el-GR" sz="1400" b="1">
                          <a:effectLst/>
                        </a:rPr>
                        <a:t>France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7.1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149642">
                <a:tc>
                  <a:txBody>
                    <a:bodyPr/>
                    <a:lstStyle/>
                    <a:p>
                      <a:pPr>
                        <a:lnSpc>
                          <a:spcPts val="805"/>
                        </a:lnSpc>
                        <a:spcBef>
                          <a:spcPts val="300"/>
                        </a:spcBef>
                        <a:spcAft>
                          <a:spcPts val="300"/>
                        </a:spcAft>
                      </a:pPr>
                      <a:r>
                        <a:rPr lang="el-GR" sz="1400" b="1">
                          <a:effectLst/>
                        </a:rPr>
                        <a:t>China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6.9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149642">
                <a:tc>
                  <a:txBody>
                    <a:bodyPr/>
                    <a:lstStyle/>
                    <a:p>
                      <a:pPr>
                        <a:lnSpc>
                          <a:spcPts val="805"/>
                        </a:lnSpc>
                        <a:spcBef>
                          <a:spcPts val="300"/>
                        </a:spcBef>
                        <a:spcAft>
                          <a:spcPts val="300"/>
                        </a:spcAft>
                      </a:pPr>
                      <a:r>
                        <a:rPr lang="el-GR" sz="1400" b="1">
                          <a:effectLst/>
                        </a:rPr>
                        <a:t>Canada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4.2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149642">
                <a:tc>
                  <a:txBody>
                    <a:bodyPr/>
                    <a:lstStyle/>
                    <a:p>
                      <a:pPr>
                        <a:lnSpc>
                          <a:spcPts val="805"/>
                        </a:lnSpc>
                        <a:spcBef>
                          <a:spcPts val="300"/>
                        </a:spcBef>
                        <a:spcAft>
                          <a:spcPts val="300"/>
                        </a:spcAft>
                      </a:pPr>
                      <a:r>
                        <a:rPr lang="el-GR" sz="1400" b="1">
                          <a:effectLst/>
                        </a:rPr>
                        <a:t>Netherlands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4.2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149642">
                <a:tc>
                  <a:txBody>
                    <a:bodyPr/>
                    <a:lstStyle/>
                    <a:p>
                      <a:pPr>
                        <a:lnSpc>
                          <a:spcPts val="805"/>
                        </a:lnSpc>
                        <a:spcBef>
                          <a:spcPts val="300"/>
                        </a:spcBef>
                        <a:spcAft>
                          <a:spcPts val="300"/>
                        </a:spcAft>
                      </a:pPr>
                      <a:r>
                        <a:rPr lang="el-GR" sz="1400" b="1">
                          <a:effectLst/>
                        </a:rPr>
                        <a:t>Russia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4.1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149642">
                <a:tc>
                  <a:txBody>
                    <a:bodyPr/>
                    <a:lstStyle/>
                    <a:p>
                      <a:pPr>
                        <a:lnSpc>
                          <a:spcPts val="805"/>
                        </a:lnSpc>
                        <a:spcBef>
                          <a:spcPts val="300"/>
                        </a:spcBef>
                        <a:spcAft>
                          <a:spcPts val="300"/>
                        </a:spcAft>
                      </a:pPr>
                      <a:r>
                        <a:rPr lang="el-GR" sz="1400" b="1">
                          <a:effectLst/>
                        </a:rPr>
                        <a:t>Belgium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3.0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149642">
                <a:tc>
                  <a:txBody>
                    <a:bodyPr/>
                    <a:lstStyle/>
                    <a:p>
                      <a:pPr>
                        <a:lnSpc>
                          <a:spcPts val="805"/>
                        </a:lnSpc>
                        <a:spcBef>
                          <a:spcPts val="300"/>
                        </a:spcBef>
                        <a:spcAft>
                          <a:spcPts val="300"/>
                        </a:spcAft>
                      </a:pPr>
                      <a:r>
                        <a:rPr lang="el-GR" sz="1400" b="1">
                          <a:effectLst/>
                        </a:rPr>
                        <a:t>Japan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2.6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149642">
                <a:tc>
                  <a:txBody>
                    <a:bodyPr/>
                    <a:lstStyle/>
                    <a:p>
                      <a:pPr>
                        <a:lnSpc>
                          <a:spcPts val="805"/>
                        </a:lnSpc>
                        <a:spcBef>
                          <a:spcPts val="300"/>
                        </a:spcBef>
                        <a:spcAft>
                          <a:spcPts val="300"/>
                        </a:spcAft>
                      </a:pPr>
                      <a:r>
                        <a:rPr lang="el-GR" sz="1400" b="1">
                          <a:effectLst/>
                        </a:rPr>
                        <a:t>Italy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2.1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149642">
                <a:tc>
                  <a:txBody>
                    <a:bodyPr/>
                    <a:lstStyle/>
                    <a:p>
                      <a:pPr>
                        <a:lnSpc>
                          <a:spcPts val="805"/>
                        </a:lnSpc>
                        <a:spcBef>
                          <a:spcPts val="300"/>
                        </a:spcBef>
                        <a:spcAft>
                          <a:spcPts val="300"/>
                        </a:spcAft>
                      </a:pPr>
                      <a:r>
                        <a:rPr lang="el-GR" sz="1400" b="1">
                          <a:effectLst/>
                        </a:rPr>
                        <a:t>Sweden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2.1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149642">
                <a:tc>
                  <a:txBody>
                    <a:bodyPr/>
                    <a:lstStyle/>
                    <a:p>
                      <a:pPr>
                        <a:lnSpc>
                          <a:spcPts val="805"/>
                        </a:lnSpc>
                        <a:spcBef>
                          <a:spcPts val="300"/>
                        </a:spcBef>
                        <a:spcAft>
                          <a:spcPts val="300"/>
                        </a:spcAft>
                      </a:pPr>
                      <a:r>
                        <a:rPr lang="el-GR" sz="1400" b="1">
                          <a:effectLst/>
                        </a:rPr>
                        <a:t>Portugal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1.9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3"/>
                  </a:ext>
                </a:extLst>
              </a:tr>
              <a:tr h="149642">
                <a:tc>
                  <a:txBody>
                    <a:bodyPr/>
                    <a:lstStyle/>
                    <a:p>
                      <a:pPr>
                        <a:lnSpc>
                          <a:spcPts val="805"/>
                        </a:lnSpc>
                        <a:spcBef>
                          <a:spcPts val="300"/>
                        </a:spcBef>
                        <a:spcAft>
                          <a:spcPts val="300"/>
                        </a:spcAft>
                      </a:pPr>
                      <a:r>
                        <a:rPr lang="el-GR" sz="1400" b="1">
                          <a:effectLst/>
                        </a:rPr>
                        <a:t>Switzerland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1.8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4"/>
                  </a:ext>
                </a:extLst>
              </a:tr>
              <a:tr h="149642">
                <a:tc>
                  <a:txBody>
                    <a:bodyPr/>
                    <a:lstStyle/>
                    <a:p>
                      <a:pPr>
                        <a:lnSpc>
                          <a:spcPts val="805"/>
                        </a:lnSpc>
                        <a:spcBef>
                          <a:spcPts val="300"/>
                        </a:spcBef>
                        <a:spcAft>
                          <a:spcPts val="300"/>
                        </a:spcAft>
                      </a:pPr>
                      <a:r>
                        <a:rPr lang="el-GR" sz="1400" b="1">
                          <a:effectLst/>
                        </a:rPr>
                        <a:t>World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107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5"/>
                  </a:ext>
                </a:extLst>
              </a:tr>
              <a:tr h="249372">
                <a:tc>
                  <a:txBody>
                    <a:bodyPr/>
                    <a:lstStyle/>
                    <a:p>
                      <a:pPr>
                        <a:lnSpc>
                          <a:spcPct val="107000"/>
                        </a:lnSpc>
                        <a:spcAft>
                          <a:spcPts val="0"/>
                        </a:spcAft>
                      </a:pPr>
                      <a:r>
                        <a:rPr lang="el-GR" sz="1400" b="1">
                          <a:effectLst/>
                        </a:rPr>
                        <a:t>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6"/>
                  </a:ext>
                </a:extLst>
              </a:tr>
              <a:tr h="249372">
                <a:tc>
                  <a:txBody>
                    <a:bodyPr/>
                    <a:lstStyle/>
                    <a:p>
                      <a:pPr>
                        <a:lnSpc>
                          <a:spcPct val="107000"/>
                        </a:lnSpc>
                        <a:spcAft>
                          <a:spcPts val="0"/>
                        </a:spcAft>
                      </a:pPr>
                      <a:r>
                        <a:rPr lang="el-GR" sz="1400" b="1">
                          <a:effectLst/>
                        </a:rPr>
                        <a:t>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l-GR" sz="1400" b="1" dirty="0">
                          <a:effectLst/>
                        </a:rPr>
                        <a:t>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7"/>
                  </a:ext>
                </a:extLst>
              </a:tr>
              <a:tr h="206338">
                <a:tc>
                  <a:txBody>
                    <a:bodyPr/>
                    <a:lstStyle/>
                    <a:p>
                      <a:pPr>
                        <a:lnSpc>
                          <a:spcPts val="805"/>
                        </a:lnSpc>
                        <a:spcBef>
                          <a:spcPts val="300"/>
                        </a:spcBef>
                        <a:spcAft>
                          <a:spcPts val="300"/>
                        </a:spcAft>
                      </a:pPr>
                      <a:r>
                        <a:rPr lang="el-GR" sz="1400" b="1">
                          <a:effectLst/>
                        </a:rPr>
                        <a:t>billion €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2018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8"/>
                  </a:ext>
                </a:extLst>
              </a:tr>
              <a:tr h="149642">
                <a:tc>
                  <a:txBody>
                    <a:bodyPr/>
                    <a:lstStyle/>
                    <a:p>
                      <a:pPr>
                        <a:lnSpc>
                          <a:spcPts val="805"/>
                        </a:lnSpc>
                        <a:spcBef>
                          <a:spcPts val="300"/>
                        </a:spcBef>
                        <a:spcAft>
                          <a:spcPts val="300"/>
                        </a:spcAft>
                      </a:pPr>
                      <a:r>
                        <a:rPr lang="el-GR" sz="1400" b="1">
                          <a:effectLst/>
                        </a:rPr>
                        <a:t>United States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5.3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9"/>
                  </a:ext>
                </a:extLst>
              </a:tr>
              <a:tr h="149642">
                <a:tc>
                  <a:txBody>
                    <a:bodyPr/>
                    <a:lstStyle/>
                    <a:p>
                      <a:pPr>
                        <a:lnSpc>
                          <a:spcPts val="805"/>
                        </a:lnSpc>
                        <a:spcBef>
                          <a:spcPts val="300"/>
                        </a:spcBef>
                        <a:spcAft>
                          <a:spcPts val="300"/>
                        </a:spcAft>
                      </a:pPr>
                      <a:r>
                        <a:rPr lang="el-GR" sz="1400" b="1">
                          <a:effectLst/>
                        </a:rPr>
                        <a:t>United Kingdom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3.5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0"/>
                  </a:ext>
                </a:extLst>
              </a:tr>
              <a:tr h="149642">
                <a:tc>
                  <a:txBody>
                    <a:bodyPr/>
                    <a:lstStyle/>
                    <a:p>
                      <a:pPr>
                        <a:lnSpc>
                          <a:spcPts val="805"/>
                        </a:lnSpc>
                        <a:spcBef>
                          <a:spcPts val="300"/>
                        </a:spcBef>
                        <a:spcAft>
                          <a:spcPts val="300"/>
                        </a:spcAft>
                      </a:pPr>
                      <a:r>
                        <a:rPr lang="el-GR" sz="1400" b="1">
                          <a:effectLst/>
                        </a:rPr>
                        <a:t>Germany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2.6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1"/>
                  </a:ext>
                </a:extLst>
              </a:tr>
              <a:tr h="149642">
                <a:tc>
                  <a:txBody>
                    <a:bodyPr/>
                    <a:lstStyle/>
                    <a:p>
                      <a:pPr>
                        <a:lnSpc>
                          <a:spcPts val="805"/>
                        </a:lnSpc>
                        <a:spcBef>
                          <a:spcPts val="300"/>
                        </a:spcBef>
                        <a:spcAft>
                          <a:spcPts val="300"/>
                        </a:spcAft>
                      </a:pPr>
                      <a:r>
                        <a:rPr lang="el-GR" sz="1400" b="1">
                          <a:effectLst/>
                        </a:rPr>
                        <a:t>China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2.4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2"/>
                  </a:ext>
                </a:extLst>
              </a:tr>
              <a:tr h="149642">
                <a:tc>
                  <a:txBody>
                    <a:bodyPr/>
                    <a:lstStyle/>
                    <a:p>
                      <a:pPr>
                        <a:lnSpc>
                          <a:spcPts val="805"/>
                        </a:lnSpc>
                        <a:spcBef>
                          <a:spcPts val="300"/>
                        </a:spcBef>
                        <a:spcAft>
                          <a:spcPts val="300"/>
                        </a:spcAft>
                      </a:pPr>
                      <a:r>
                        <a:rPr lang="el-GR" sz="1400" b="1">
                          <a:effectLst/>
                        </a:rPr>
                        <a:t>Canada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1.7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3"/>
                  </a:ext>
                </a:extLst>
              </a:tr>
              <a:tr h="149642">
                <a:tc>
                  <a:txBody>
                    <a:bodyPr/>
                    <a:lstStyle/>
                    <a:p>
                      <a:pPr>
                        <a:lnSpc>
                          <a:spcPts val="805"/>
                        </a:lnSpc>
                        <a:spcBef>
                          <a:spcPts val="300"/>
                        </a:spcBef>
                        <a:spcAft>
                          <a:spcPts val="300"/>
                        </a:spcAft>
                      </a:pPr>
                      <a:r>
                        <a:rPr lang="el-GR" sz="1400" b="1">
                          <a:effectLst/>
                        </a:rPr>
                        <a:t>Japan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1.4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4"/>
                  </a:ext>
                </a:extLst>
              </a:tr>
              <a:tr h="149642">
                <a:tc>
                  <a:txBody>
                    <a:bodyPr/>
                    <a:lstStyle/>
                    <a:p>
                      <a:pPr>
                        <a:lnSpc>
                          <a:spcPts val="805"/>
                        </a:lnSpc>
                        <a:spcBef>
                          <a:spcPts val="300"/>
                        </a:spcBef>
                        <a:spcAft>
                          <a:spcPts val="300"/>
                        </a:spcAft>
                      </a:pPr>
                      <a:r>
                        <a:rPr lang="el-GR" sz="1400" b="1">
                          <a:effectLst/>
                        </a:rPr>
                        <a:t>Hong Kong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a:effectLst/>
                        </a:rPr>
                        <a:t>1.3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5"/>
                  </a:ext>
                </a:extLst>
              </a:tr>
              <a:tr h="149642">
                <a:tc>
                  <a:txBody>
                    <a:bodyPr/>
                    <a:lstStyle/>
                    <a:p>
                      <a:pPr>
                        <a:lnSpc>
                          <a:spcPts val="805"/>
                        </a:lnSpc>
                        <a:spcBef>
                          <a:spcPts val="300"/>
                        </a:spcBef>
                        <a:spcAft>
                          <a:spcPts val="300"/>
                        </a:spcAft>
                      </a:pPr>
                      <a:r>
                        <a:rPr lang="el-GR" sz="1400" b="1">
                          <a:effectLst/>
                        </a:rPr>
                        <a:t>Netherlands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1.2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6"/>
                  </a:ext>
                </a:extLst>
              </a:tr>
              <a:tr h="149642">
                <a:tc>
                  <a:txBody>
                    <a:bodyPr/>
                    <a:lstStyle/>
                    <a:p>
                      <a:pPr>
                        <a:lnSpc>
                          <a:spcPts val="805"/>
                        </a:lnSpc>
                        <a:spcBef>
                          <a:spcPts val="300"/>
                        </a:spcBef>
                        <a:spcAft>
                          <a:spcPts val="300"/>
                        </a:spcAft>
                      </a:pPr>
                      <a:r>
                        <a:rPr lang="el-GR" sz="1400" b="1">
                          <a:effectLst/>
                        </a:rPr>
                        <a:t>Switzerland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1.0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7"/>
                  </a:ext>
                </a:extLst>
              </a:tr>
              <a:tr h="149642">
                <a:tc>
                  <a:txBody>
                    <a:bodyPr/>
                    <a:lstStyle/>
                    <a:p>
                      <a:pPr>
                        <a:lnSpc>
                          <a:spcPts val="805"/>
                        </a:lnSpc>
                        <a:spcBef>
                          <a:spcPts val="300"/>
                        </a:spcBef>
                        <a:spcAft>
                          <a:spcPts val="300"/>
                        </a:spcAft>
                      </a:pPr>
                      <a:r>
                        <a:rPr lang="el-GR" sz="1400" b="1">
                          <a:effectLst/>
                        </a:rPr>
                        <a:t>Belgium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1.0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8"/>
                  </a:ext>
                </a:extLst>
              </a:tr>
              <a:tr h="149642">
                <a:tc>
                  <a:txBody>
                    <a:bodyPr/>
                    <a:lstStyle/>
                    <a:p>
                      <a:pPr>
                        <a:lnSpc>
                          <a:spcPts val="805"/>
                        </a:lnSpc>
                        <a:spcBef>
                          <a:spcPts val="300"/>
                        </a:spcBef>
                        <a:spcAft>
                          <a:spcPts val="300"/>
                        </a:spcAft>
                      </a:pPr>
                      <a:r>
                        <a:rPr lang="el-GR" sz="1400" b="1">
                          <a:effectLst/>
                        </a:rPr>
                        <a:t>France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0.9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29"/>
                  </a:ext>
                </a:extLst>
              </a:tr>
              <a:tr h="149642">
                <a:tc>
                  <a:txBody>
                    <a:bodyPr/>
                    <a:lstStyle/>
                    <a:p>
                      <a:pPr>
                        <a:lnSpc>
                          <a:spcPts val="805"/>
                        </a:lnSpc>
                        <a:spcBef>
                          <a:spcPts val="300"/>
                        </a:spcBef>
                        <a:spcAft>
                          <a:spcPts val="300"/>
                        </a:spcAft>
                      </a:pPr>
                      <a:r>
                        <a:rPr lang="el-GR" sz="1400" b="1">
                          <a:effectLst/>
                        </a:rPr>
                        <a:t>Russia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0.9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30"/>
                  </a:ext>
                </a:extLst>
              </a:tr>
              <a:tr h="149642">
                <a:tc>
                  <a:txBody>
                    <a:bodyPr/>
                    <a:lstStyle/>
                    <a:p>
                      <a:pPr>
                        <a:lnSpc>
                          <a:spcPts val="805"/>
                        </a:lnSpc>
                        <a:spcBef>
                          <a:spcPts val="300"/>
                        </a:spcBef>
                        <a:spcAft>
                          <a:spcPts val="300"/>
                        </a:spcAft>
                      </a:pPr>
                      <a:r>
                        <a:rPr lang="el-GR" sz="1400" b="1">
                          <a:effectLst/>
                        </a:rPr>
                        <a:t>Sweden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0.7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31"/>
                  </a:ext>
                </a:extLst>
              </a:tr>
              <a:tr h="149642">
                <a:tc>
                  <a:txBody>
                    <a:bodyPr/>
                    <a:lstStyle/>
                    <a:p>
                      <a:pPr>
                        <a:lnSpc>
                          <a:spcPts val="805"/>
                        </a:lnSpc>
                        <a:spcBef>
                          <a:spcPts val="300"/>
                        </a:spcBef>
                        <a:spcAft>
                          <a:spcPts val="300"/>
                        </a:spcAft>
                      </a:pPr>
                      <a:r>
                        <a:rPr lang="el-GR" sz="1400" b="1">
                          <a:effectLst/>
                        </a:rPr>
                        <a:t>Denmark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0.6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32"/>
                  </a:ext>
                </a:extLst>
              </a:tr>
              <a:tr h="149642">
                <a:tc>
                  <a:txBody>
                    <a:bodyPr/>
                    <a:lstStyle/>
                    <a:p>
                      <a:pPr>
                        <a:lnSpc>
                          <a:spcPts val="805"/>
                        </a:lnSpc>
                        <a:spcBef>
                          <a:spcPts val="300"/>
                        </a:spcBef>
                        <a:spcAft>
                          <a:spcPts val="300"/>
                        </a:spcAft>
                      </a:pPr>
                      <a:r>
                        <a:rPr lang="el-GR" sz="1400" b="1">
                          <a:effectLst/>
                        </a:rPr>
                        <a:t>World </a:t>
                      </a:r>
                      <a:endParaRPr lang="el-GR"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805"/>
                        </a:lnSpc>
                        <a:spcBef>
                          <a:spcPts val="300"/>
                        </a:spcBef>
                        <a:spcAft>
                          <a:spcPts val="300"/>
                        </a:spcAft>
                      </a:pPr>
                      <a:r>
                        <a:rPr lang="el-GR" sz="1400" b="1" dirty="0">
                          <a:effectLst/>
                        </a:rPr>
                        <a:t>31 </a:t>
                      </a:r>
                      <a:endParaRPr lang="el-G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3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περιεχομένου 2">
            <a:extLst>
              <a:ext uri="{FF2B5EF4-FFF2-40B4-BE49-F238E27FC236}">
                <a16:creationId xmlns:a16="http://schemas.microsoft.com/office/drawing/2014/main" id="{6815FF79-1249-4D47-95C4-30AB40200AC8}"/>
              </a:ext>
            </a:extLst>
          </p:cNvPr>
          <p:cNvSpPr>
            <a:spLocks noGrp="1" noChangeArrowheads="1"/>
          </p:cNvSpPr>
          <p:nvPr>
            <p:ph idx="1"/>
          </p:nvPr>
        </p:nvSpPr>
        <p:spPr/>
        <p:txBody>
          <a:bodyPr/>
          <a:lstStyle/>
          <a:p>
            <a:pPr marL="0" indent="0" eaLnBrk="1" hangingPunct="1">
              <a:buFontTx/>
              <a:buNone/>
            </a:pPr>
            <a:r>
              <a:rPr lang="en-US" altLang="el-GR"/>
              <a:t>	Requirements for establishment </a:t>
            </a:r>
            <a:endParaRPr lang="el-GR" alt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3">
            <a:extLst>
              <a:ext uri="{FF2B5EF4-FFF2-40B4-BE49-F238E27FC236}">
                <a16:creationId xmlns:a16="http://schemas.microsoft.com/office/drawing/2014/main" id="{C1EE6FCD-446A-4274-BE75-87EE995F2705}"/>
              </a:ext>
            </a:extLst>
          </p:cNvPr>
          <p:cNvSpPr>
            <a:spLocks noGrp="1" noChangeArrowheads="1"/>
          </p:cNvSpPr>
          <p:nvPr>
            <p:ph type="title"/>
          </p:nvPr>
        </p:nvSpPr>
        <p:spPr>
          <a:xfrm>
            <a:off x="457200" y="274638"/>
            <a:ext cx="8229600" cy="561975"/>
          </a:xfrm>
        </p:spPr>
        <p:txBody>
          <a:bodyPr/>
          <a:lstStyle/>
          <a:p>
            <a:r>
              <a:rPr lang="en-US" altLang="el-GR" sz="2400"/>
              <a:t>Legislative framework of establishment vineyard</a:t>
            </a:r>
            <a:endParaRPr lang="el-GR" altLang="el-GR" sz="2400"/>
          </a:p>
        </p:txBody>
      </p:sp>
      <p:sp>
        <p:nvSpPr>
          <p:cNvPr id="5" name="Θέση περιεχομένου 4">
            <a:extLst>
              <a:ext uri="{FF2B5EF4-FFF2-40B4-BE49-F238E27FC236}">
                <a16:creationId xmlns:a16="http://schemas.microsoft.com/office/drawing/2014/main" id="{8DD9D356-9CE6-47DE-9333-A8C42E25A62A}"/>
              </a:ext>
            </a:extLst>
          </p:cNvPr>
          <p:cNvSpPr>
            <a:spLocks noGrp="1"/>
          </p:cNvSpPr>
          <p:nvPr>
            <p:ph idx="1"/>
          </p:nvPr>
        </p:nvSpPr>
        <p:spPr>
          <a:xfrm>
            <a:off x="457200" y="836613"/>
            <a:ext cx="8229600" cy="5289550"/>
          </a:xfrm>
        </p:spPr>
        <p:txBody>
          <a:bodyPr/>
          <a:lstStyle/>
          <a:p>
            <a:pPr marL="0" indent="0">
              <a:buFontTx/>
              <a:buNone/>
              <a:defRPr/>
            </a:pPr>
            <a:r>
              <a:rPr lang="en-US" sz="1800" dirty="0"/>
              <a:t>A system of appellations was implemented to assure consumers the origins</a:t>
            </a:r>
          </a:p>
          <a:p>
            <a:pPr marL="0" indent="0">
              <a:buFontTx/>
              <a:buNone/>
              <a:defRPr/>
            </a:pPr>
            <a:r>
              <a:rPr lang="en-US" sz="1800" dirty="0"/>
              <a:t>of their wine purchases</a:t>
            </a:r>
          </a:p>
          <a:p>
            <a:pPr marL="0" indent="0">
              <a:buFontTx/>
              <a:buNone/>
              <a:defRPr/>
            </a:pPr>
            <a:r>
              <a:rPr lang="en-US" sz="1400" b="1" dirty="0"/>
              <a:t>EU WINE/VINE REGISTRATION</a:t>
            </a:r>
          </a:p>
          <a:p>
            <a:pPr marL="0" indent="0" algn="just">
              <a:buFontTx/>
              <a:buNone/>
              <a:defRPr/>
            </a:pPr>
            <a:r>
              <a:rPr lang="en-US" sz="1500" dirty="0"/>
              <a:t>The Greek law regarding the vineyard establishment and wine production is mainly based on</a:t>
            </a:r>
          </a:p>
          <a:p>
            <a:pPr marL="0" indent="0" algn="just">
              <a:buFontTx/>
              <a:buNone/>
              <a:defRPr/>
            </a:pPr>
            <a:r>
              <a:rPr lang="en-US" sz="1500" dirty="0"/>
              <a:t>the legal provision of the European Union.</a:t>
            </a:r>
          </a:p>
          <a:p>
            <a:pPr algn="just">
              <a:buFont typeface="Wingdings" panose="05000000000000000000" pitchFamily="2" charset="2"/>
              <a:buChar char="Ø"/>
              <a:defRPr/>
            </a:pPr>
            <a:r>
              <a:rPr lang="en-US" sz="1500" dirty="0"/>
              <a:t> The latest EU reform was included in the EU Regulation No 1308/2013 of the European Parliament and of the Council intended to simplify and streamline the provisions of the latest (2013) Common Agricultural Policy (CAP) </a:t>
            </a:r>
          </a:p>
          <a:p>
            <a:pPr algn="just">
              <a:buFont typeface="Wingdings" panose="05000000000000000000" pitchFamily="2" charset="2"/>
              <a:buChar char="Ø"/>
              <a:defRPr/>
            </a:pPr>
            <a:r>
              <a:rPr lang="en-US" sz="1500" dirty="0"/>
              <a:t> The reform mainly renews the measures and approaches of the 2008 reform which aimed to (</a:t>
            </a:r>
            <a:r>
              <a:rPr lang="en-US" sz="1500" dirty="0" err="1"/>
              <a:t>i</a:t>
            </a:r>
            <a:r>
              <a:rPr lang="en-US" sz="1500" dirty="0"/>
              <a:t>) make the EU wine producers even more competitive, (ii) simplify market-management rules and make them simpler, clearer and more effective, (iii) preserve the European wine growing traditions and promote its social impact and environmental role in rural areas.</a:t>
            </a:r>
          </a:p>
          <a:p>
            <a:pPr marL="0" indent="0" algn="just">
              <a:buFontTx/>
              <a:buNone/>
              <a:defRPr/>
            </a:pP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a:extLst>
              <a:ext uri="{FF2B5EF4-FFF2-40B4-BE49-F238E27FC236}">
                <a16:creationId xmlns:a16="http://schemas.microsoft.com/office/drawing/2014/main" id="{5593341A-B0E3-47E7-B15C-AB557667774E}"/>
              </a:ext>
            </a:extLst>
          </p:cNvPr>
          <p:cNvSpPr>
            <a:spLocks noGrp="1" noChangeArrowheads="1"/>
          </p:cNvSpPr>
          <p:nvPr>
            <p:ph type="title"/>
          </p:nvPr>
        </p:nvSpPr>
        <p:spPr/>
        <p:txBody>
          <a:bodyPr/>
          <a:lstStyle/>
          <a:p>
            <a:pPr eaLnBrk="1" hangingPunct="1"/>
            <a:r>
              <a:rPr lang="en-US" altLang="el-GR" sz="3600"/>
              <a:t>Historic review of their use worldwide </a:t>
            </a:r>
            <a:endParaRPr lang="el-GR" altLang="el-GR" sz="3600"/>
          </a:p>
        </p:txBody>
      </p:sp>
      <p:sp>
        <p:nvSpPr>
          <p:cNvPr id="4099" name="Θέση περιεχομένου 2">
            <a:extLst>
              <a:ext uri="{FF2B5EF4-FFF2-40B4-BE49-F238E27FC236}">
                <a16:creationId xmlns:a16="http://schemas.microsoft.com/office/drawing/2014/main" id="{ECC1244B-F902-42AB-9587-70637C87C5C1}"/>
              </a:ext>
            </a:extLst>
          </p:cNvPr>
          <p:cNvSpPr>
            <a:spLocks noGrp="1" noChangeArrowheads="1"/>
          </p:cNvSpPr>
          <p:nvPr>
            <p:ph idx="1"/>
          </p:nvPr>
        </p:nvSpPr>
        <p:spPr/>
        <p:txBody>
          <a:bodyPr/>
          <a:lstStyle/>
          <a:p>
            <a:pPr algn="just" eaLnBrk="1" hangingPunct="1"/>
            <a:r>
              <a:rPr lang="en-US" altLang="el-GR" sz="2200"/>
              <a:t>The productions of grapes and winemaking have a distinguished place in world history. It is believed that the cultivation of grapevines originated in Transcaucasia between the Black Sea and the Caspian Sea in what is now Georgia and Armenia about one million years ago. Of all species of grapes the most suitable for making wine is Vitis vinifera. By 4000 BC, viticulture extended from Transcaucasia to Asia Minor through the fertile Crescent and into the Nile Delta. By 1700 BC, King Hammurabi of Babylon established laws on wine trade and wine consumption</a:t>
            </a:r>
            <a:endParaRPr lang="el-GR" altLang="el-G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47BFD41-B4EB-4E66-9386-E4793BE26805}"/>
              </a:ext>
            </a:extLst>
          </p:cNvPr>
          <p:cNvSpPr>
            <a:spLocks noGrp="1"/>
          </p:cNvSpPr>
          <p:nvPr>
            <p:ph idx="1"/>
          </p:nvPr>
        </p:nvSpPr>
        <p:spPr>
          <a:xfrm>
            <a:off x="457200" y="188913"/>
            <a:ext cx="8229600" cy="5937250"/>
          </a:xfrm>
        </p:spPr>
        <p:txBody>
          <a:bodyPr/>
          <a:lstStyle/>
          <a:p>
            <a:pPr marL="0" indent="0" algn="just">
              <a:buFontTx/>
              <a:buNone/>
              <a:defRPr/>
            </a:pPr>
            <a:r>
              <a:rPr lang="en-US" sz="1800" dirty="0"/>
              <a:t>Through the latest regulation of 2013, a common organization of the markets in agricultural products was established and certain provisions related to wine production and wine market were regulated in a consistent manner for the EU members. Certain implementation rules were expressed in more detail through the Regulations or Delegated Regulations of the European Union:</a:t>
            </a:r>
          </a:p>
          <a:p>
            <a:pPr marL="0" indent="0" algn="just">
              <a:buFontTx/>
              <a:buNone/>
              <a:defRPr/>
            </a:pPr>
            <a:endParaRPr lang="en-US" sz="1800" dirty="0"/>
          </a:p>
          <a:p>
            <a:pPr algn="just">
              <a:buFontTx/>
              <a:buChar char="-"/>
              <a:defRPr/>
            </a:pPr>
            <a:r>
              <a:rPr lang="en-US" sz="1800" dirty="0"/>
              <a:t>Commission Delegated Regulation No 612/214: derived from Commission Regulation No 555/2008, deals with National Support Programs and regulates rules which relate to promotion of wines in third countries, restructure and conversion of vineyards, green harvesting, mutual funds, harvest insurance, investments, by product-distillation.</a:t>
            </a:r>
          </a:p>
          <a:p>
            <a:pPr algn="just">
              <a:buFontTx/>
              <a:buChar char="-"/>
              <a:defRPr/>
            </a:pPr>
            <a:endParaRPr lang="en-US" sz="1800" dirty="0"/>
          </a:p>
          <a:p>
            <a:pPr marL="0" indent="0" algn="just">
              <a:buFontTx/>
              <a:buNone/>
              <a:defRPr/>
            </a:pPr>
            <a:r>
              <a:rPr lang="en-US" sz="1800" dirty="0"/>
              <a:t>- Commission Delegated Regulation 2015/1576: amending the Commission Regulation Commission Regulation (EC) No 606/2009 which deals with the categories of grapevine products, oenological practices and applicable restrictions</a:t>
            </a:r>
          </a:p>
          <a:p>
            <a:pPr marL="0" indent="0">
              <a:buFontTx/>
              <a:buNone/>
              <a:defRPr/>
            </a:pP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881954E-994B-4D9B-9D93-2393E68AEDC8}"/>
              </a:ext>
            </a:extLst>
          </p:cNvPr>
          <p:cNvSpPr>
            <a:spLocks noGrp="1"/>
          </p:cNvSpPr>
          <p:nvPr>
            <p:ph idx="1"/>
          </p:nvPr>
        </p:nvSpPr>
        <p:spPr>
          <a:xfrm>
            <a:off x="457200" y="476250"/>
            <a:ext cx="8229600" cy="5649913"/>
          </a:xfrm>
        </p:spPr>
        <p:txBody>
          <a:bodyPr/>
          <a:lstStyle/>
          <a:p>
            <a:pPr algn="just">
              <a:buFontTx/>
              <a:buChar char="-"/>
              <a:defRPr/>
            </a:pPr>
            <a:r>
              <a:rPr lang="en-US" sz="1800" dirty="0"/>
              <a:t>Commission Delegated Regulation 2015/1576: amending the Commission Regulation No 436/2009 which deals with vineyard register, compulsory declarations, accompanying documents and registration</a:t>
            </a:r>
          </a:p>
          <a:p>
            <a:pPr marL="0" indent="0" algn="just">
              <a:buFontTx/>
              <a:buNone/>
              <a:defRPr/>
            </a:pPr>
            <a:endParaRPr lang="en-US" sz="1800" dirty="0"/>
          </a:p>
          <a:p>
            <a:pPr marL="0" indent="0" algn="just">
              <a:buFontTx/>
              <a:buNone/>
              <a:defRPr/>
            </a:pPr>
            <a:r>
              <a:rPr lang="en-US" sz="1800" dirty="0"/>
              <a:t>- Commission Regulation (EC) No 607/2009: dealing with certain detailed rules for the implementation of Council Regulation (EC) No 479/2008 in regard to protected designation of origin and geographical indications (PDO/PGI), traditional terms, labeling and presentation of certain wine sector products.</a:t>
            </a:r>
          </a:p>
          <a:p>
            <a:pPr marL="0" indent="0">
              <a:buFontTx/>
              <a:buNone/>
              <a:defRPr/>
            </a:pP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περιεχομένου 2">
            <a:extLst>
              <a:ext uri="{FF2B5EF4-FFF2-40B4-BE49-F238E27FC236}">
                <a16:creationId xmlns:a16="http://schemas.microsoft.com/office/drawing/2014/main" id="{D4FF1CC8-CDF1-413D-9610-399CEA8456F3}"/>
              </a:ext>
            </a:extLst>
          </p:cNvPr>
          <p:cNvSpPr>
            <a:spLocks noGrp="1" noChangeArrowheads="1"/>
          </p:cNvSpPr>
          <p:nvPr>
            <p:ph idx="1"/>
          </p:nvPr>
        </p:nvSpPr>
        <p:spPr>
          <a:xfrm>
            <a:off x="457200" y="476250"/>
            <a:ext cx="8229600" cy="5649913"/>
          </a:xfrm>
        </p:spPr>
        <p:txBody>
          <a:bodyPr/>
          <a:lstStyle/>
          <a:p>
            <a:pPr marL="0" indent="0">
              <a:buFontTx/>
              <a:buNone/>
            </a:pPr>
            <a:r>
              <a:rPr lang="en-US" altLang="el-GR" sz="1800"/>
              <a:t>Planting rights in the European Union are restricted and have been regulated for several decades (since the 1970s) as part of the CAP. After several consultations, the Commission decided to end the regime of planting rights by the end of December 2015.</a:t>
            </a:r>
          </a:p>
          <a:p>
            <a:pPr marL="0" indent="0">
              <a:buFontTx/>
              <a:buNone/>
            </a:pPr>
            <a:r>
              <a:rPr lang="en-US" altLang="el-GR" sz="1800"/>
              <a:t>However, during the period 2016-2030 a new system for the management of vine plantings is being implemented in order to ensure an orderly growth and expansion of vineyards in European Union. </a:t>
            </a:r>
          </a:p>
          <a:p>
            <a:pPr marL="0" indent="0">
              <a:buFontTx/>
              <a:buNone/>
            </a:pPr>
            <a:r>
              <a:rPr lang="en-US" altLang="el-GR" sz="1800"/>
              <a:t>The new scheme of Authorisations for vine plantings was planned by the High Level Group (HLG); the HLG deals with the following issues: (a) the current status of the regime of planting rights at the EU and Member State levels, (b) the possible effects of the termination of the regime of the planting rights on the wine market, (c) the outline and a suggested regulatory framework for vine plantings.</a:t>
            </a:r>
            <a:endParaRPr lang="el-GR" altLang="el-G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a:extLst>
              <a:ext uri="{FF2B5EF4-FFF2-40B4-BE49-F238E27FC236}">
                <a16:creationId xmlns:a16="http://schemas.microsoft.com/office/drawing/2014/main" id="{5C07C61A-EECE-4543-A8F5-5000DD187354}"/>
              </a:ext>
            </a:extLst>
          </p:cNvPr>
          <p:cNvSpPr>
            <a:spLocks noGrp="1" noChangeArrowheads="1"/>
          </p:cNvSpPr>
          <p:nvPr>
            <p:ph type="title"/>
          </p:nvPr>
        </p:nvSpPr>
        <p:spPr>
          <a:xfrm>
            <a:off x="457200" y="274638"/>
            <a:ext cx="8229600" cy="428625"/>
          </a:xfrm>
        </p:spPr>
        <p:txBody>
          <a:bodyPr/>
          <a:lstStyle/>
          <a:p>
            <a:r>
              <a:rPr lang="en-US" altLang="el-GR" sz="1800"/>
              <a:t>Implementation of quality systems in agricultural production</a:t>
            </a:r>
            <a:endParaRPr lang="el-GR" altLang="el-GR" sz="1800"/>
          </a:p>
        </p:txBody>
      </p:sp>
      <p:sp>
        <p:nvSpPr>
          <p:cNvPr id="3" name="Θέση περιεχομένου 2">
            <a:extLst>
              <a:ext uri="{FF2B5EF4-FFF2-40B4-BE49-F238E27FC236}">
                <a16:creationId xmlns:a16="http://schemas.microsoft.com/office/drawing/2014/main" id="{4974728C-B105-48CA-8DF7-3C09944818B2}"/>
              </a:ext>
            </a:extLst>
          </p:cNvPr>
          <p:cNvSpPr>
            <a:spLocks noGrp="1"/>
          </p:cNvSpPr>
          <p:nvPr>
            <p:ph idx="1"/>
          </p:nvPr>
        </p:nvSpPr>
        <p:spPr>
          <a:xfrm>
            <a:off x="457200" y="703263"/>
            <a:ext cx="8229600" cy="5451475"/>
          </a:xfrm>
        </p:spPr>
        <p:txBody>
          <a:bodyPr/>
          <a:lstStyle/>
          <a:p>
            <a:pPr algn="just">
              <a:buFont typeface="Wingdings" panose="05000000000000000000" pitchFamily="2" charset="2"/>
              <a:buChar char="Ø"/>
              <a:defRPr/>
            </a:pPr>
            <a:r>
              <a:rPr lang="en-US" sz="1500" dirty="0"/>
              <a:t>Today, there are numerous standards and protocols that lead to certificates. A certificate could be issued for a company proving that it applies such operational procedures to assure constant Quality (ISO 9001), or Food Health and Safety (ISO 22000, FSSC22000, SQF), or Environmental performance (ISO 14001), Social accountability (SA 8000, ISO 26000) etc.</a:t>
            </a:r>
          </a:p>
          <a:p>
            <a:pPr algn="just">
              <a:buFont typeface="Wingdings" panose="05000000000000000000" pitchFamily="2" charset="2"/>
              <a:buChar char="Ø"/>
              <a:defRPr/>
            </a:pPr>
            <a:r>
              <a:rPr lang="en-US" sz="1500" dirty="0"/>
              <a:t>There are product certificates issued to declare special production methods and special features of final product such as private protocols IFS and BRC that were issued from German-French and British retailers respectively and certify increased level of food safety.</a:t>
            </a:r>
          </a:p>
          <a:p>
            <a:pPr algn="just">
              <a:buFont typeface="Wingdings" panose="05000000000000000000" pitchFamily="2" charset="2"/>
              <a:buChar char="Ø"/>
              <a:defRPr/>
            </a:pPr>
            <a:r>
              <a:rPr lang="en-US" sz="1500" dirty="0"/>
              <a:t>Integrated Crop Production (GLOBAL.G.A.P. or Greek National Standards AGRO 2.1 and AGRO 2.2) certify that a product has been produced applying Good Agricultural Practice in combination with a robust internal quality control operation system. Organic Product (Reg (EC) 834/2007 and Reg (EC) 889/2008 for European Union, USDA-NOP for United States, JAS organic for Japan etc.) certify the respect to environment, biodiversity and non-use of GMOs and synthetic pesticides and fertilizers.</a:t>
            </a:r>
          </a:p>
          <a:p>
            <a:pPr marL="0" indent="0" algn="just">
              <a:buFontTx/>
              <a:buNone/>
              <a:defRPr/>
            </a:pPr>
            <a:r>
              <a:rPr lang="en-US" sz="1500" dirty="0"/>
              <a:t>The choice of a company to acquire one or more of these certificates is voluntary but usually they are prerequisites from buyers especially when they are big retailers. Each of the above mentioned certificates can be obtained alone or a company may choose to acquire more than one. For example organic farming certification can help a product get a place on the shelve and in parallel can help it differentiate and access more markets such as artisanal markets. It is of priority for any company that wants to enter a new market what are the necessary certificates that will be used by the buyers for its evaluation as potential supplier</a:t>
            </a:r>
            <a:r>
              <a:rPr lang="en-US" sz="1400" dirty="0"/>
              <a:t>.</a:t>
            </a:r>
            <a:endParaRPr lang="el-GR"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a:extLst>
              <a:ext uri="{FF2B5EF4-FFF2-40B4-BE49-F238E27FC236}">
                <a16:creationId xmlns:a16="http://schemas.microsoft.com/office/drawing/2014/main" id="{8D634B02-39A5-4579-B372-0199EB59D5B0}"/>
              </a:ext>
            </a:extLst>
          </p:cNvPr>
          <p:cNvSpPr>
            <a:spLocks noGrp="1" noChangeArrowheads="1"/>
          </p:cNvSpPr>
          <p:nvPr>
            <p:ph type="title"/>
          </p:nvPr>
        </p:nvSpPr>
        <p:spPr>
          <a:xfrm>
            <a:off x="457200" y="274638"/>
            <a:ext cx="8229600" cy="346075"/>
          </a:xfrm>
        </p:spPr>
        <p:txBody>
          <a:bodyPr/>
          <a:lstStyle/>
          <a:p>
            <a:r>
              <a:rPr lang="en-US" altLang="el-GR" sz="1600"/>
              <a:t>Registration on wine system of planting rights</a:t>
            </a:r>
            <a:endParaRPr lang="el-GR" altLang="el-GR" sz="1600"/>
          </a:p>
        </p:txBody>
      </p:sp>
      <p:sp>
        <p:nvSpPr>
          <p:cNvPr id="3" name="Θέση περιεχομένου 2">
            <a:extLst>
              <a:ext uri="{FF2B5EF4-FFF2-40B4-BE49-F238E27FC236}">
                <a16:creationId xmlns:a16="http://schemas.microsoft.com/office/drawing/2014/main" id="{099F2986-4DC9-4ACC-B90B-96D5C1192068}"/>
              </a:ext>
            </a:extLst>
          </p:cNvPr>
          <p:cNvSpPr>
            <a:spLocks noGrp="1"/>
          </p:cNvSpPr>
          <p:nvPr>
            <p:ph idx="1"/>
          </p:nvPr>
        </p:nvSpPr>
        <p:spPr>
          <a:xfrm>
            <a:off x="457200" y="620713"/>
            <a:ext cx="8229600" cy="5505450"/>
          </a:xfrm>
        </p:spPr>
        <p:txBody>
          <a:bodyPr/>
          <a:lstStyle/>
          <a:p>
            <a:pPr marL="0" indent="0">
              <a:buFontTx/>
              <a:buNone/>
              <a:defRPr/>
            </a:pPr>
            <a:r>
              <a:rPr lang="en-US" sz="2400" dirty="0"/>
              <a:t>Planting rights</a:t>
            </a:r>
          </a:p>
          <a:p>
            <a:pPr algn="just">
              <a:buFont typeface="Wingdings" panose="05000000000000000000" pitchFamily="2" charset="2"/>
              <a:buChar char="Ø"/>
              <a:defRPr/>
            </a:pPr>
            <a:r>
              <a:rPr lang="en-US" sz="2400" dirty="0"/>
              <a:t>According to the Greek law, which relates to the execution and supplementation of the European regulations, there is a ban on planting new vineyards. The terms and the rules for granting planting rights in Greece for 2015 are published in the Official Government Gazette (ΦΕΚ Β΄/432/24.03.2015) in accordance with the decisions 1123/26427 of the Ministry of Development and Food. According to this decision, planting rights for wine grapes can be granted free of charge as follows:</a:t>
            </a:r>
            <a:endParaRPr lang="el-G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περιεχομένου 2">
            <a:extLst>
              <a:ext uri="{FF2B5EF4-FFF2-40B4-BE49-F238E27FC236}">
                <a16:creationId xmlns:a16="http://schemas.microsoft.com/office/drawing/2014/main" id="{94F40B38-BAC4-470A-9C9A-1A740509C593}"/>
              </a:ext>
            </a:extLst>
          </p:cNvPr>
          <p:cNvSpPr>
            <a:spLocks noGrp="1" noChangeArrowheads="1"/>
          </p:cNvSpPr>
          <p:nvPr>
            <p:ph idx="1"/>
          </p:nvPr>
        </p:nvSpPr>
        <p:spPr>
          <a:xfrm>
            <a:off x="493713" y="188913"/>
            <a:ext cx="8229600" cy="5937250"/>
          </a:xfrm>
        </p:spPr>
        <p:txBody>
          <a:bodyPr/>
          <a:lstStyle/>
          <a:p>
            <a:pPr marL="0" indent="0">
              <a:buFontTx/>
              <a:buNone/>
            </a:pPr>
            <a:r>
              <a:rPr lang="en-US" altLang="el-GR" sz="1400"/>
              <a:t>Table 10 Available planting rights for wine grapes (hectares) for each Regional Units</a:t>
            </a:r>
          </a:p>
          <a:p>
            <a:pPr marL="0" indent="0">
              <a:buFontTx/>
              <a:buNone/>
            </a:pPr>
            <a:endParaRPr lang="el-GR" altLang="el-GR" sz="1400"/>
          </a:p>
        </p:txBody>
      </p:sp>
      <p:graphicFrame>
        <p:nvGraphicFramePr>
          <p:cNvPr id="4" name="Πίνακας 3">
            <a:extLst>
              <a:ext uri="{FF2B5EF4-FFF2-40B4-BE49-F238E27FC236}">
                <a16:creationId xmlns:a16="http://schemas.microsoft.com/office/drawing/2014/main" id="{4FAF4E05-EE7F-43C8-B604-D5EF414FE518}"/>
              </a:ext>
            </a:extLst>
          </p:cNvPr>
          <p:cNvGraphicFramePr>
            <a:graphicFrameLocks noGrp="1"/>
          </p:cNvGraphicFramePr>
          <p:nvPr/>
        </p:nvGraphicFramePr>
        <p:xfrm>
          <a:off x="395288" y="549275"/>
          <a:ext cx="8497887" cy="6800831"/>
        </p:xfrm>
        <a:graphic>
          <a:graphicData uri="http://schemas.openxmlformats.org/drawingml/2006/table">
            <a:tbl>
              <a:tblPr firstRow="1" firstCol="1" bandRow="1">
                <a:tableStyleId>{5C22544A-7EE6-4342-B048-85BDC9FD1C3A}</a:tableStyleId>
              </a:tblPr>
              <a:tblGrid>
                <a:gridCol w="576127">
                  <a:extLst>
                    <a:ext uri="{9D8B030D-6E8A-4147-A177-3AD203B41FA5}">
                      <a16:colId xmlns:a16="http://schemas.microsoft.com/office/drawing/2014/main" val="20000"/>
                    </a:ext>
                  </a:extLst>
                </a:gridCol>
                <a:gridCol w="3816848">
                  <a:extLst>
                    <a:ext uri="{9D8B030D-6E8A-4147-A177-3AD203B41FA5}">
                      <a16:colId xmlns:a16="http://schemas.microsoft.com/office/drawing/2014/main" val="20001"/>
                    </a:ext>
                  </a:extLst>
                </a:gridCol>
                <a:gridCol w="4104912">
                  <a:extLst>
                    <a:ext uri="{9D8B030D-6E8A-4147-A177-3AD203B41FA5}">
                      <a16:colId xmlns:a16="http://schemas.microsoft.com/office/drawing/2014/main" val="20002"/>
                    </a:ext>
                  </a:extLst>
                </a:gridCol>
              </a:tblGrid>
              <a:tr h="343385">
                <a:tc>
                  <a:txBody>
                    <a:bodyPr/>
                    <a:lstStyle/>
                    <a:p>
                      <a:pPr>
                        <a:lnSpc>
                          <a:spcPct val="107000"/>
                        </a:lnSpc>
                        <a:spcAft>
                          <a:spcPts val="0"/>
                        </a:spcAft>
                      </a:pPr>
                      <a:r>
                        <a:rPr lang="en-US" sz="1000">
                          <a:effectLst/>
                        </a:rPr>
                        <a:t>A/A </a:t>
                      </a:r>
                      <a:endParaRPr lang="el-GR" sz="1000">
                        <a:effectLst/>
                      </a:endParaRPr>
                    </a:p>
                    <a:p>
                      <a:pPr>
                        <a:lnSpc>
                          <a:spcPct val="107000"/>
                        </a:lnSpc>
                        <a:spcAft>
                          <a:spcPts val="0"/>
                        </a:spcAft>
                      </a:pPr>
                      <a:r>
                        <a:rPr lang="el-GR" sz="1000">
                          <a:effectLst/>
                        </a:rPr>
                        <a:t> </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1000">
                          <a:effectLst/>
                        </a:rPr>
                        <a:t>Regional Units </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1000" dirty="0" err="1">
                          <a:effectLst/>
                        </a:rPr>
                        <a:t>Available</a:t>
                      </a:r>
                      <a:r>
                        <a:rPr lang="el-GR" sz="1000" dirty="0">
                          <a:effectLst/>
                        </a:rPr>
                        <a:t> </a:t>
                      </a:r>
                      <a:r>
                        <a:rPr lang="el-GR" sz="1000" dirty="0" err="1">
                          <a:effectLst/>
                        </a:rPr>
                        <a:t>Area</a:t>
                      </a:r>
                      <a:endParaRPr lang="el-GR" sz="1000" dirty="0">
                        <a:effectLst/>
                      </a:endParaRPr>
                    </a:p>
                    <a:p>
                      <a:pPr>
                        <a:lnSpc>
                          <a:spcPct val="107000"/>
                        </a:lnSpc>
                        <a:spcAft>
                          <a:spcPts val="0"/>
                        </a:spcAft>
                      </a:pPr>
                      <a:r>
                        <a:rPr lang="el-GR" sz="1000" dirty="0" err="1">
                          <a:effectLst/>
                        </a:rPr>
                        <a:t>hectares</a:t>
                      </a:r>
                      <a:endParaRPr lang="el-GR" sz="1000"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00"/>
                  </a:ext>
                </a:extLst>
              </a:tr>
              <a:tr h="146284">
                <a:tc>
                  <a:txBody>
                    <a:bodyPr/>
                    <a:lstStyle/>
                    <a:p>
                      <a:pPr>
                        <a:lnSpc>
                          <a:spcPct val="107000"/>
                        </a:lnSpc>
                        <a:spcAft>
                          <a:spcPts val="0"/>
                        </a:spcAft>
                      </a:pPr>
                      <a:r>
                        <a:rPr lang="en-US" sz="800" b="1">
                          <a:effectLst/>
                        </a:rPr>
                        <a:t>1</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EVROS </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6.15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01"/>
                  </a:ext>
                </a:extLst>
              </a:tr>
              <a:tr h="146284">
                <a:tc>
                  <a:txBody>
                    <a:bodyPr/>
                    <a:lstStyle/>
                    <a:p>
                      <a:pPr>
                        <a:lnSpc>
                          <a:spcPct val="107000"/>
                        </a:lnSpc>
                        <a:spcAft>
                          <a:spcPts val="0"/>
                        </a:spcAft>
                      </a:pPr>
                      <a:r>
                        <a:rPr lang="en-US" sz="800" b="1">
                          <a:effectLst/>
                        </a:rPr>
                        <a:t>2</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RODOPI</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2.5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02"/>
                  </a:ext>
                </a:extLst>
              </a:tr>
              <a:tr h="146284">
                <a:tc>
                  <a:txBody>
                    <a:bodyPr/>
                    <a:lstStyle/>
                    <a:p>
                      <a:pPr>
                        <a:lnSpc>
                          <a:spcPct val="107000"/>
                        </a:lnSpc>
                        <a:spcAft>
                          <a:spcPts val="0"/>
                        </a:spcAft>
                      </a:pPr>
                      <a:r>
                        <a:rPr lang="en-US" sz="800" b="1">
                          <a:effectLst/>
                        </a:rPr>
                        <a:t>3</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KAVALA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3.5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03"/>
                  </a:ext>
                </a:extLst>
              </a:tr>
              <a:tr h="146284">
                <a:tc>
                  <a:txBody>
                    <a:bodyPr/>
                    <a:lstStyle/>
                    <a:p>
                      <a:pPr>
                        <a:lnSpc>
                          <a:spcPct val="107000"/>
                        </a:lnSpc>
                        <a:spcAft>
                          <a:spcPts val="0"/>
                        </a:spcAft>
                      </a:pPr>
                      <a:r>
                        <a:rPr lang="en-US" sz="800" b="1">
                          <a:effectLst/>
                        </a:rPr>
                        <a:t>4</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DRAMA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4</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04"/>
                  </a:ext>
                </a:extLst>
              </a:tr>
              <a:tr h="146284">
                <a:tc>
                  <a:txBody>
                    <a:bodyPr/>
                    <a:lstStyle/>
                    <a:p>
                      <a:pPr>
                        <a:lnSpc>
                          <a:spcPct val="107000"/>
                        </a:lnSpc>
                        <a:spcAft>
                          <a:spcPts val="0"/>
                        </a:spcAft>
                      </a:pPr>
                      <a:r>
                        <a:rPr lang="en-US" sz="800" b="1">
                          <a:effectLst/>
                        </a:rPr>
                        <a:t>5</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SERRES</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2.5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05"/>
                  </a:ext>
                </a:extLst>
              </a:tr>
              <a:tr h="146284">
                <a:tc>
                  <a:txBody>
                    <a:bodyPr/>
                    <a:lstStyle/>
                    <a:p>
                      <a:pPr>
                        <a:lnSpc>
                          <a:spcPct val="107000"/>
                        </a:lnSpc>
                        <a:spcAft>
                          <a:spcPts val="0"/>
                        </a:spcAft>
                      </a:pPr>
                      <a:r>
                        <a:rPr lang="en-US" sz="800" b="1">
                          <a:effectLst/>
                        </a:rPr>
                        <a:t>6</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THESSALONIKI </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6</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06"/>
                  </a:ext>
                </a:extLst>
              </a:tr>
              <a:tr h="146284">
                <a:tc>
                  <a:txBody>
                    <a:bodyPr/>
                    <a:lstStyle/>
                    <a:p>
                      <a:pPr>
                        <a:lnSpc>
                          <a:spcPct val="107000"/>
                        </a:lnSpc>
                        <a:spcAft>
                          <a:spcPts val="0"/>
                        </a:spcAft>
                      </a:pPr>
                      <a:r>
                        <a:rPr lang="en-US" sz="800" b="1">
                          <a:effectLst/>
                        </a:rPr>
                        <a:t>7</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HALKIDIKI</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6.4</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07"/>
                  </a:ext>
                </a:extLst>
              </a:tr>
              <a:tr h="146284">
                <a:tc>
                  <a:txBody>
                    <a:bodyPr/>
                    <a:lstStyle/>
                    <a:p>
                      <a:pPr>
                        <a:lnSpc>
                          <a:spcPct val="107000"/>
                        </a:lnSpc>
                        <a:spcAft>
                          <a:spcPts val="0"/>
                        </a:spcAft>
                      </a:pPr>
                      <a:r>
                        <a:rPr lang="en-US" sz="800" b="1">
                          <a:effectLst/>
                        </a:rPr>
                        <a:t>8</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KILKIS</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0.77</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08"/>
                  </a:ext>
                </a:extLst>
              </a:tr>
              <a:tr h="146284">
                <a:tc>
                  <a:txBody>
                    <a:bodyPr/>
                    <a:lstStyle/>
                    <a:p>
                      <a:pPr>
                        <a:lnSpc>
                          <a:spcPct val="107000"/>
                        </a:lnSpc>
                        <a:spcAft>
                          <a:spcPts val="0"/>
                        </a:spcAft>
                      </a:pPr>
                      <a:r>
                        <a:rPr lang="en-US" sz="800" b="1">
                          <a:effectLst/>
                        </a:rPr>
                        <a:t>9</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PELLA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2.67</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09"/>
                  </a:ext>
                </a:extLst>
              </a:tr>
              <a:tr h="146284">
                <a:tc>
                  <a:txBody>
                    <a:bodyPr/>
                    <a:lstStyle/>
                    <a:p>
                      <a:pPr>
                        <a:lnSpc>
                          <a:spcPct val="107000"/>
                        </a:lnSpc>
                        <a:spcAft>
                          <a:spcPts val="0"/>
                        </a:spcAft>
                      </a:pPr>
                      <a:r>
                        <a:rPr lang="en-US" sz="800" b="1">
                          <a:effectLst/>
                        </a:rPr>
                        <a:t>10</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PIERIA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1</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10"/>
                  </a:ext>
                </a:extLst>
              </a:tr>
              <a:tr h="146284">
                <a:tc>
                  <a:txBody>
                    <a:bodyPr/>
                    <a:lstStyle/>
                    <a:p>
                      <a:pPr>
                        <a:lnSpc>
                          <a:spcPct val="107000"/>
                        </a:lnSpc>
                        <a:spcAft>
                          <a:spcPts val="0"/>
                        </a:spcAft>
                      </a:pPr>
                      <a:r>
                        <a:rPr lang="en-US" sz="800" b="1">
                          <a:effectLst/>
                        </a:rPr>
                        <a:t>11</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HMATHIA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0.3</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11"/>
                  </a:ext>
                </a:extLst>
              </a:tr>
              <a:tr h="146284">
                <a:tc>
                  <a:txBody>
                    <a:bodyPr/>
                    <a:lstStyle/>
                    <a:p>
                      <a:pPr>
                        <a:lnSpc>
                          <a:spcPct val="107000"/>
                        </a:lnSpc>
                        <a:spcAft>
                          <a:spcPts val="0"/>
                        </a:spcAft>
                      </a:pPr>
                      <a:r>
                        <a:rPr lang="en-US" sz="800" b="1">
                          <a:effectLst/>
                        </a:rPr>
                        <a:t>12</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KASTORIA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0.77</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12"/>
                  </a:ext>
                </a:extLst>
              </a:tr>
              <a:tr h="146284">
                <a:tc>
                  <a:txBody>
                    <a:bodyPr/>
                    <a:lstStyle/>
                    <a:p>
                      <a:pPr>
                        <a:lnSpc>
                          <a:spcPct val="107000"/>
                        </a:lnSpc>
                        <a:spcAft>
                          <a:spcPts val="0"/>
                        </a:spcAft>
                      </a:pPr>
                      <a:r>
                        <a:rPr lang="en-US" sz="800" b="1">
                          <a:effectLst/>
                        </a:rPr>
                        <a:t>13</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FLORINA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4.22</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13"/>
                  </a:ext>
                </a:extLst>
              </a:tr>
              <a:tr h="146284">
                <a:tc>
                  <a:txBody>
                    <a:bodyPr/>
                    <a:lstStyle/>
                    <a:p>
                      <a:pPr>
                        <a:lnSpc>
                          <a:spcPct val="107000"/>
                        </a:lnSpc>
                        <a:spcAft>
                          <a:spcPts val="0"/>
                        </a:spcAft>
                      </a:pPr>
                      <a:r>
                        <a:rPr lang="en-US" sz="800" b="1">
                          <a:effectLst/>
                        </a:rPr>
                        <a:t>14</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KOZANI</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0.5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14"/>
                  </a:ext>
                </a:extLst>
              </a:tr>
              <a:tr h="146284">
                <a:tc>
                  <a:txBody>
                    <a:bodyPr/>
                    <a:lstStyle/>
                    <a:p>
                      <a:pPr>
                        <a:lnSpc>
                          <a:spcPct val="107000"/>
                        </a:lnSpc>
                        <a:spcAft>
                          <a:spcPts val="0"/>
                        </a:spcAft>
                      </a:pPr>
                      <a:r>
                        <a:rPr lang="en-US" sz="800" b="1">
                          <a:effectLst/>
                        </a:rPr>
                        <a:t>15</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GREVENA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1</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15"/>
                  </a:ext>
                </a:extLst>
              </a:tr>
              <a:tr h="146284">
                <a:tc>
                  <a:txBody>
                    <a:bodyPr/>
                    <a:lstStyle/>
                    <a:p>
                      <a:pPr>
                        <a:lnSpc>
                          <a:spcPct val="107000"/>
                        </a:lnSpc>
                        <a:spcAft>
                          <a:spcPts val="0"/>
                        </a:spcAft>
                      </a:pPr>
                      <a:r>
                        <a:rPr lang="en-US" sz="800" b="1">
                          <a:effectLst/>
                        </a:rPr>
                        <a:t>16</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THESPROTIA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2</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16"/>
                  </a:ext>
                </a:extLst>
              </a:tr>
              <a:tr h="146284">
                <a:tc>
                  <a:txBody>
                    <a:bodyPr/>
                    <a:lstStyle/>
                    <a:p>
                      <a:pPr>
                        <a:lnSpc>
                          <a:spcPct val="107000"/>
                        </a:lnSpc>
                        <a:spcAft>
                          <a:spcPts val="0"/>
                        </a:spcAft>
                      </a:pPr>
                      <a:r>
                        <a:rPr lang="en-US" sz="800" b="1">
                          <a:effectLst/>
                        </a:rPr>
                        <a:t>17</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IOANNINA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0.5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17"/>
                  </a:ext>
                </a:extLst>
              </a:tr>
              <a:tr h="146284">
                <a:tc>
                  <a:txBody>
                    <a:bodyPr/>
                    <a:lstStyle/>
                    <a:p>
                      <a:pPr>
                        <a:lnSpc>
                          <a:spcPct val="107000"/>
                        </a:lnSpc>
                        <a:spcAft>
                          <a:spcPts val="0"/>
                        </a:spcAft>
                      </a:pPr>
                      <a:r>
                        <a:rPr lang="en-US" sz="800" b="1">
                          <a:effectLst/>
                        </a:rPr>
                        <a:t>18</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PREVESA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1.8</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18"/>
                  </a:ext>
                </a:extLst>
              </a:tr>
              <a:tr h="146284">
                <a:tc>
                  <a:txBody>
                    <a:bodyPr/>
                    <a:lstStyle/>
                    <a:p>
                      <a:pPr>
                        <a:lnSpc>
                          <a:spcPct val="107000"/>
                        </a:lnSpc>
                        <a:spcAft>
                          <a:spcPts val="0"/>
                        </a:spcAft>
                      </a:pPr>
                      <a:r>
                        <a:rPr lang="en-US" sz="800" b="1">
                          <a:effectLst/>
                        </a:rPr>
                        <a:t>19</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LARISA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4.95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19"/>
                  </a:ext>
                </a:extLst>
              </a:tr>
              <a:tr h="146284">
                <a:tc>
                  <a:txBody>
                    <a:bodyPr/>
                    <a:lstStyle/>
                    <a:p>
                      <a:pPr>
                        <a:lnSpc>
                          <a:spcPct val="107000"/>
                        </a:lnSpc>
                        <a:spcAft>
                          <a:spcPts val="0"/>
                        </a:spcAft>
                      </a:pPr>
                      <a:r>
                        <a:rPr lang="en-US" sz="800" b="1">
                          <a:effectLst/>
                        </a:rPr>
                        <a:t>20</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MADNISIA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4.7</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20"/>
                  </a:ext>
                </a:extLst>
              </a:tr>
              <a:tr h="146284">
                <a:tc>
                  <a:txBody>
                    <a:bodyPr/>
                    <a:lstStyle/>
                    <a:p>
                      <a:pPr>
                        <a:lnSpc>
                          <a:spcPct val="107000"/>
                        </a:lnSpc>
                        <a:spcAft>
                          <a:spcPts val="0"/>
                        </a:spcAft>
                      </a:pPr>
                      <a:r>
                        <a:rPr lang="en-US" sz="800" b="1">
                          <a:effectLst/>
                        </a:rPr>
                        <a:t>21</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KEFALONIA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3.19</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21"/>
                  </a:ext>
                </a:extLst>
              </a:tr>
              <a:tr h="146284">
                <a:tc>
                  <a:txBody>
                    <a:bodyPr/>
                    <a:lstStyle/>
                    <a:p>
                      <a:pPr>
                        <a:lnSpc>
                          <a:spcPct val="107000"/>
                        </a:lnSpc>
                        <a:spcAft>
                          <a:spcPts val="0"/>
                        </a:spcAft>
                      </a:pPr>
                      <a:r>
                        <a:rPr lang="en-US" sz="800" b="1">
                          <a:effectLst/>
                        </a:rPr>
                        <a:t>22</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LEFKADA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1</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22"/>
                  </a:ext>
                </a:extLst>
              </a:tr>
              <a:tr h="146284">
                <a:tc>
                  <a:txBody>
                    <a:bodyPr/>
                    <a:lstStyle/>
                    <a:p>
                      <a:pPr>
                        <a:lnSpc>
                          <a:spcPct val="107000"/>
                        </a:lnSpc>
                        <a:spcAft>
                          <a:spcPts val="0"/>
                        </a:spcAft>
                      </a:pPr>
                      <a:r>
                        <a:rPr lang="en-US" sz="800" b="1">
                          <a:effectLst/>
                        </a:rPr>
                        <a:t>23</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AHAIA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8.95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23"/>
                  </a:ext>
                </a:extLst>
              </a:tr>
              <a:tr h="146284">
                <a:tc>
                  <a:txBody>
                    <a:bodyPr/>
                    <a:lstStyle/>
                    <a:p>
                      <a:pPr>
                        <a:lnSpc>
                          <a:spcPct val="107000"/>
                        </a:lnSpc>
                        <a:spcAft>
                          <a:spcPts val="0"/>
                        </a:spcAft>
                      </a:pPr>
                      <a:r>
                        <a:rPr lang="en-US" sz="800" b="1">
                          <a:effectLst/>
                        </a:rPr>
                        <a:t>24</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ILIA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1.5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24"/>
                  </a:ext>
                </a:extLst>
              </a:tr>
              <a:tr h="146284">
                <a:tc>
                  <a:txBody>
                    <a:bodyPr/>
                    <a:lstStyle/>
                    <a:p>
                      <a:pPr>
                        <a:lnSpc>
                          <a:spcPct val="107000"/>
                        </a:lnSpc>
                        <a:spcAft>
                          <a:spcPts val="0"/>
                        </a:spcAft>
                      </a:pPr>
                      <a:r>
                        <a:rPr lang="en-US" sz="800" b="1">
                          <a:effectLst/>
                        </a:rPr>
                        <a:t>25</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AITOLOAKARNANIA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0.5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25"/>
                  </a:ext>
                </a:extLst>
              </a:tr>
              <a:tr h="146284">
                <a:tc>
                  <a:txBody>
                    <a:bodyPr/>
                    <a:lstStyle/>
                    <a:p>
                      <a:pPr>
                        <a:lnSpc>
                          <a:spcPct val="107000"/>
                        </a:lnSpc>
                        <a:spcAft>
                          <a:spcPts val="0"/>
                        </a:spcAft>
                      </a:pPr>
                      <a:r>
                        <a:rPr lang="en-US" sz="800" b="1">
                          <a:effectLst/>
                        </a:rPr>
                        <a:t>26</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VIOTIA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3</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26"/>
                  </a:ext>
                </a:extLst>
              </a:tr>
              <a:tr h="146284">
                <a:tc>
                  <a:txBody>
                    <a:bodyPr/>
                    <a:lstStyle/>
                    <a:p>
                      <a:pPr>
                        <a:lnSpc>
                          <a:spcPct val="107000"/>
                        </a:lnSpc>
                        <a:spcAft>
                          <a:spcPts val="0"/>
                        </a:spcAft>
                      </a:pPr>
                      <a:r>
                        <a:rPr lang="en-US" sz="800" b="1">
                          <a:effectLst/>
                        </a:rPr>
                        <a:t>27</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EVIA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4.22</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27"/>
                  </a:ext>
                </a:extLst>
              </a:tr>
              <a:tr h="146284">
                <a:tc>
                  <a:txBody>
                    <a:bodyPr/>
                    <a:lstStyle/>
                    <a:p>
                      <a:pPr>
                        <a:lnSpc>
                          <a:spcPct val="107000"/>
                        </a:lnSpc>
                        <a:spcAft>
                          <a:spcPts val="0"/>
                        </a:spcAft>
                      </a:pPr>
                      <a:r>
                        <a:rPr lang="en-US" sz="800" b="1">
                          <a:effectLst/>
                        </a:rPr>
                        <a:t>28</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FHTIOTIDA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2</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28"/>
                  </a:ext>
                </a:extLst>
              </a:tr>
              <a:tr h="146284">
                <a:tc>
                  <a:txBody>
                    <a:bodyPr/>
                    <a:lstStyle/>
                    <a:p>
                      <a:pPr>
                        <a:lnSpc>
                          <a:spcPct val="107000"/>
                        </a:lnSpc>
                        <a:spcAft>
                          <a:spcPts val="0"/>
                        </a:spcAft>
                      </a:pPr>
                      <a:r>
                        <a:rPr lang="en-US" sz="800" b="1">
                          <a:effectLst/>
                        </a:rPr>
                        <a:t>29</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ARGOLIDA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2.06</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29"/>
                  </a:ext>
                </a:extLst>
              </a:tr>
              <a:tr h="146284">
                <a:tc>
                  <a:txBody>
                    <a:bodyPr/>
                    <a:lstStyle/>
                    <a:p>
                      <a:pPr>
                        <a:lnSpc>
                          <a:spcPct val="107000"/>
                        </a:lnSpc>
                        <a:spcAft>
                          <a:spcPts val="0"/>
                        </a:spcAft>
                      </a:pPr>
                      <a:r>
                        <a:rPr lang="en-US" sz="800" b="1">
                          <a:effectLst/>
                        </a:rPr>
                        <a:t>30</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KORINTHIA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3.34</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30"/>
                  </a:ext>
                </a:extLst>
              </a:tr>
              <a:tr h="146284">
                <a:tc>
                  <a:txBody>
                    <a:bodyPr/>
                    <a:lstStyle/>
                    <a:p>
                      <a:pPr>
                        <a:lnSpc>
                          <a:spcPct val="107000"/>
                        </a:lnSpc>
                        <a:spcAft>
                          <a:spcPts val="0"/>
                        </a:spcAft>
                      </a:pPr>
                      <a:r>
                        <a:rPr lang="en-US" sz="800" b="1">
                          <a:effectLst/>
                        </a:rPr>
                        <a:t>31</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LAKONIA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0.2</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31"/>
                  </a:ext>
                </a:extLst>
              </a:tr>
              <a:tr h="146284">
                <a:tc>
                  <a:txBody>
                    <a:bodyPr/>
                    <a:lstStyle/>
                    <a:p>
                      <a:pPr>
                        <a:lnSpc>
                          <a:spcPct val="107000"/>
                        </a:lnSpc>
                        <a:spcAft>
                          <a:spcPts val="0"/>
                        </a:spcAft>
                      </a:pPr>
                      <a:r>
                        <a:rPr lang="en-US" sz="800" b="1">
                          <a:effectLst/>
                        </a:rPr>
                        <a:t>32</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MESINIA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4.48</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32"/>
                  </a:ext>
                </a:extLst>
              </a:tr>
              <a:tr h="146284">
                <a:tc>
                  <a:txBody>
                    <a:bodyPr/>
                    <a:lstStyle/>
                    <a:p>
                      <a:pPr>
                        <a:lnSpc>
                          <a:spcPct val="107000"/>
                        </a:lnSpc>
                        <a:spcAft>
                          <a:spcPts val="0"/>
                        </a:spcAft>
                      </a:pPr>
                      <a:r>
                        <a:rPr lang="en-US" sz="800" b="1">
                          <a:effectLst/>
                        </a:rPr>
                        <a:t>33</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EAST ATTIKI</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1.58</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33"/>
                  </a:ext>
                </a:extLst>
              </a:tr>
              <a:tr h="146284">
                <a:tc>
                  <a:txBody>
                    <a:bodyPr/>
                    <a:lstStyle/>
                    <a:p>
                      <a:pPr>
                        <a:lnSpc>
                          <a:spcPct val="107000"/>
                        </a:lnSpc>
                        <a:spcAft>
                          <a:spcPts val="0"/>
                        </a:spcAft>
                      </a:pPr>
                      <a:r>
                        <a:rPr lang="en-US" sz="800" b="1">
                          <a:effectLst/>
                        </a:rPr>
                        <a:t>34</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WEST ATTIKI</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3</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34"/>
                  </a:ext>
                </a:extLst>
              </a:tr>
              <a:tr h="146284">
                <a:tc>
                  <a:txBody>
                    <a:bodyPr/>
                    <a:lstStyle/>
                    <a:p>
                      <a:pPr>
                        <a:lnSpc>
                          <a:spcPct val="107000"/>
                        </a:lnSpc>
                        <a:spcAft>
                          <a:spcPts val="0"/>
                        </a:spcAft>
                      </a:pPr>
                      <a:r>
                        <a:rPr lang="en-US" sz="800" b="1">
                          <a:effectLst/>
                        </a:rPr>
                        <a:t>35</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LESVOS</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8.48</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35"/>
                  </a:ext>
                </a:extLst>
              </a:tr>
              <a:tr h="146284">
                <a:tc>
                  <a:txBody>
                    <a:bodyPr/>
                    <a:lstStyle/>
                    <a:p>
                      <a:pPr>
                        <a:lnSpc>
                          <a:spcPct val="107000"/>
                        </a:lnSpc>
                        <a:spcAft>
                          <a:spcPts val="0"/>
                        </a:spcAft>
                      </a:pPr>
                      <a:r>
                        <a:rPr lang="en-US" sz="800" b="1">
                          <a:effectLst/>
                        </a:rPr>
                        <a:t>36</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HIOS</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1.5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36"/>
                  </a:ext>
                </a:extLst>
              </a:tr>
              <a:tr h="146284">
                <a:tc>
                  <a:txBody>
                    <a:bodyPr/>
                    <a:lstStyle/>
                    <a:p>
                      <a:pPr>
                        <a:lnSpc>
                          <a:spcPct val="107000"/>
                        </a:lnSpc>
                        <a:spcAft>
                          <a:spcPts val="0"/>
                        </a:spcAft>
                      </a:pPr>
                      <a:r>
                        <a:rPr lang="en-US" sz="800" b="1">
                          <a:effectLst/>
                        </a:rPr>
                        <a:t>37</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SAMOS</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0.4</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37"/>
                  </a:ext>
                </a:extLst>
              </a:tr>
              <a:tr h="146284">
                <a:tc>
                  <a:txBody>
                    <a:bodyPr/>
                    <a:lstStyle/>
                    <a:p>
                      <a:pPr>
                        <a:lnSpc>
                          <a:spcPct val="107000"/>
                        </a:lnSpc>
                        <a:spcAft>
                          <a:spcPts val="0"/>
                        </a:spcAft>
                      </a:pPr>
                      <a:r>
                        <a:rPr lang="en-US" sz="800" b="1">
                          <a:effectLst/>
                        </a:rPr>
                        <a:t>38</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NORTH AIGAIO</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10.38</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38"/>
                  </a:ext>
                </a:extLst>
              </a:tr>
              <a:tr h="146284">
                <a:tc>
                  <a:txBody>
                    <a:bodyPr/>
                    <a:lstStyle/>
                    <a:p>
                      <a:pPr>
                        <a:lnSpc>
                          <a:spcPct val="107000"/>
                        </a:lnSpc>
                        <a:spcAft>
                          <a:spcPts val="0"/>
                        </a:spcAft>
                      </a:pPr>
                      <a:r>
                        <a:rPr lang="en-US" sz="800" b="1">
                          <a:effectLst/>
                        </a:rPr>
                        <a:t>39</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SYROS</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5.3</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39"/>
                  </a:ext>
                </a:extLst>
              </a:tr>
              <a:tr h="146284">
                <a:tc>
                  <a:txBody>
                    <a:bodyPr/>
                    <a:lstStyle/>
                    <a:p>
                      <a:pPr>
                        <a:lnSpc>
                          <a:spcPct val="107000"/>
                        </a:lnSpc>
                        <a:spcAft>
                          <a:spcPts val="0"/>
                        </a:spcAft>
                      </a:pPr>
                      <a:r>
                        <a:rPr lang="en-US" sz="800" b="1">
                          <a:effectLst/>
                        </a:rPr>
                        <a:t>40</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RODOS</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2.35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40"/>
                  </a:ext>
                </a:extLst>
              </a:tr>
              <a:tr h="146284">
                <a:tc>
                  <a:txBody>
                    <a:bodyPr/>
                    <a:lstStyle/>
                    <a:p>
                      <a:pPr>
                        <a:lnSpc>
                          <a:spcPct val="107000"/>
                        </a:lnSpc>
                        <a:spcAft>
                          <a:spcPts val="0"/>
                        </a:spcAft>
                      </a:pPr>
                      <a:r>
                        <a:rPr lang="en-US" sz="800" b="1">
                          <a:effectLst/>
                        </a:rPr>
                        <a:t>41</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SOUTH AIGAIO</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7.65</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41"/>
                  </a:ext>
                </a:extLst>
              </a:tr>
              <a:tr h="146284">
                <a:tc>
                  <a:txBody>
                    <a:bodyPr/>
                    <a:lstStyle/>
                    <a:p>
                      <a:pPr>
                        <a:lnSpc>
                          <a:spcPct val="107000"/>
                        </a:lnSpc>
                        <a:spcAft>
                          <a:spcPts val="0"/>
                        </a:spcAft>
                      </a:pPr>
                      <a:r>
                        <a:rPr lang="en-US" sz="800" b="1">
                          <a:effectLst/>
                        </a:rPr>
                        <a:t>42</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l-GR" sz="900" b="1" dirty="0">
                          <a:effectLst/>
                        </a:rPr>
                        <a:t>IRAKLIO</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5.74</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42"/>
                  </a:ext>
                </a:extLst>
              </a:tr>
              <a:tr h="146284">
                <a:tc>
                  <a:txBody>
                    <a:bodyPr/>
                    <a:lstStyle/>
                    <a:p>
                      <a:pPr>
                        <a:lnSpc>
                          <a:spcPct val="107000"/>
                        </a:lnSpc>
                        <a:spcAft>
                          <a:spcPts val="0"/>
                        </a:spcAft>
                      </a:pPr>
                      <a:r>
                        <a:rPr lang="en-US" sz="800" b="1">
                          <a:effectLst/>
                        </a:rPr>
                        <a:t>43</a:t>
                      </a:r>
                      <a:endParaRPr lang="el-GR" sz="800" b="1">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HANIA</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a:txBody>
                    <a:bodyPr/>
                    <a:lstStyle/>
                    <a:p>
                      <a:pPr>
                        <a:lnSpc>
                          <a:spcPct val="107000"/>
                        </a:lnSpc>
                        <a:spcAft>
                          <a:spcPts val="0"/>
                        </a:spcAft>
                      </a:pPr>
                      <a:r>
                        <a:rPr lang="en-US" sz="900" b="1" dirty="0">
                          <a:effectLst/>
                        </a:rPr>
                        <a:t>1.7</a:t>
                      </a:r>
                      <a:endParaRPr lang="el-GR" sz="900" b="1"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extLst>
                  <a:ext uri="{0D108BD9-81ED-4DB2-BD59-A6C34878D82A}">
                    <a16:rowId xmlns:a16="http://schemas.microsoft.com/office/drawing/2014/main" val="10043"/>
                  </a:ext>
                </a:extLst>
              </a:tr>
              <a:tr h="167234">
                <a:tc>
                  <a:txBody>
                    <a:bodyPr/>
                    <a:lstStyle/>
                    <a:p>
                      <a:pPr>
                        <a:lnSpc>
                          <a:spcPct val="107000"/>
                        </a:lnSpc>
                        <a:spcAft>
                          <a:spcPts val="0"/>
                        </a:spcAft>
                      </a:pPr>
                      <a:r>
                        <a:rPr lang="en-US" sz="1000">
                          <a:effectLst/>
                        </a:rPr>
                        <a:t>Total</a:t>
                      </a:r>
                      <a:endParaRPr lang="el-GR" sz="100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gridSpan="2">
                  <a:txBody>
                    <a:bodyPr/>
                    <a:lstStyle/>
                    <a:p>
                      <a:pPr algn="ctr">
                        <a:lnSpc>
                          <a:spcPct val="107000"/>
                        </a:lnSpc>
                        <a:spcAft>
                          <a:spcPts val="0"/>
                        </a:spcAft>
                      </a:pPr>
                      <a:r>
                        <a:rPr lang="el-GR" sz="900" dirty="0">
                          <a:effectLst/>
                        </a:rPr>
                        <a:t>121.285</a:t>
                      </a:r>
                      <a:endParaRPr lang="el-GR" sz="900" dirty="0">
                        <a:effectLst/>
                        <a:latin typeface="Calibri" panose="020F0502020204030204" pitchFamily="34" charset="0"/>
                        <a:ea typeface="Calibri" panose="020F0502020204030204" pitchFamily="34" charset="0"/>
                        <a:cs typeface="Arial" panose="020B0604020202020204" pitchFamily="34" charset="0"/>
                      </a:endParaRPr>
                    </a:p>
                  </a:txBody>
                  <a:tcPr marL="39321" marR="39321" marT="0" marB="0"/>
                </a:tc>
                <a:tc hMerge="1">
                  <a:txBody>
                    <a:bodyPr/>
                    <a:lstStyle/>
                    <a:p>
                      <a:endParaRPr lang="el-GR"/>
                    </a:p>
                  </a:txBody>
                  <a:tcPr/>
                </a:tc>
                <a:extLst>
                  <a:ext uri="{0D108BD9-81ED-4DB2-BD59-A6C34878D82A}">
                    <a16:rowId xmlns:a16="http://schemas.microsoft.com/office/drawing/2014/main" val="1004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περιεχομένου 2">
            <a:extLst>
              <a:ext uri="{FF2B5EF4-FFF2-40B4-BE49-F238E27FC236}">
                <a16:creationId xmlns:a16="http://schemas.microsoft.com/office/drawing/2014/main" id="{F4B311CB-542E-484F-93B6-BDAFE5EE667A}"/>
              </a:ext>
            </a:extLst>
          </p:cNvPr>
          <p:cNvSpPr>
            <a:spLocks noGrp="1" noChangeArrowheads="1"/>
          </p:cNvSpPr>
          <p:nvPr>
            <p:ph idx="1"/>
          </p:nvPr>
        </p:nvSpPr>
        <p:spPr>
          <a:xfrm>
            <a:off x="457200" y="188913"/>
            <a:ext cx="8229600" cy="5937250"/>
          </a:xfrm>
        </p:spPr>
        <p:txBody>
          <a:bodyPr/>
          <a:lstStyle/>
          <a:p>
            <a:pPr marL="0" indent="0" algn="just">
              <a:buFontTx/>
              <a:buNone/>
            </a:pPr>
            <a:r>
              <a:rPr lang="en-US" altLang="el-GR" sz="1600"/>
              <a:t>According to the Greek legislation (decision article 13 of ministerial decree 3323/99634/01−08−2014) and the number of available planting rights at the national reserve the allocation for 2015 is made as follows:</a:t>
            </a:r>
          </a:p>
          <a:p>
            <a:pPr marL="0" indent="0" algn="just">
              <a:buFontTx/>
              <a:buNone/>
            </a:pPr>
            <a:r>
              <a:rPr lang="en-US" altLang="el-GR" sz="1600"/>
              <a:t>(a) All the applications of young people (bellow 40 years old) will be satisfied up to the limit of 0.5 hectares, provided that the applicant is designated for the first time as the leader of the farm, has the required knowledge, skills and professionalism for the production of Protected Designation of Origin (PDO) and Protected Geographical Indication (PGI) wines.</a:t>
            </a:r>
          </a:p>
          <a:p>
            <a:pPr marL="0" indent="0" algn="just">
              <a:buFontTx/>
              <a:buNone/>
            </a:pPr>
            <a:r>
              <a:rPr lang="en-US" altLang="el-GR" sz="1600"/>
              <a:t>(b) All the applications of young farmers will be satisfied up to the limit of 0.5 hectares for the production of wines (except for PDO and PGI wines), at the Regional Units of Thesprotia, Preveza and Aitoloakarnania.</a:t>
            </a:r>
          </a:p>
          <a:p>
            <a:pPr marL="0" indent="0" algn="just">
              <a:buFontTx/>
              <a:buNone/>
            </a:pPr>
            <a:r>
              <a:rPr lang="en-US" altLang="el-GR" sz="1600"/>
              <a:t>(c) Because of the high demand of planting rights at the regions of Hraklion, Halkidikis, Larisas, Achaias and the small number of planting rights at national reserve, in those regions they are distributed up to the 0.4 hectares to new farmers.</a:t>
            </a:r>
          </a:p>
          <a:p>
            <a:pPr marL="0" indent="0" algn="just">
              <a:buFontTx/>
              <a:buNone/>
            </a:pPr>
            <a:r>
              <a:rPr lang="en-US" altLang="el-GR" sz="1600"/>
              <a:t>(d) In the small islands (below 3.000 habitants) of Ionian and Aegean all the applications for planting rights are satisfied and there is no limit on the requested area. For the rest of the islands planting rights are satisfied up to the</a:t>
            </a:r>
          </a:p>
          <a:p>
            <a:pPr marL="0" indent="0" algn="just">
              <a:buFontTx/>
              <a:buNone/>
            </a:pPr>
            <a:r>
              <a:rPr lang="en-US" altLang="el-GR" sz="1600"/>
              <a:t>limit of 3 hectares per applicant.</a:t>
            </a:r>
          </a:p>
          <a:p>
            <a:pPr marL="0" indent="0" algn="just">
              <a:buFontTx/>
              <a:buNone/>
            </a:pPr>
            <a:r>
              <a:rPr lang="en-US" altLang="el-GR" sz="1600"/>
              <a:t>(e) At the mountainous areas of the Regional Units of Evia, Trifilia, East Attica and Magnisia, planting rights are distributed for up to 0.5 hectares to farmers who already own 3 hectares. At the lowland of the same Regional Units planting rights are distributed for up to 0.5 hectares to farmers who already own 5 hectares</a:t>
            </a:r>
            <a:r>
              <a:rPr lang="en-US" altLang="el-GR" sz="1200"/>
              <a:t>.</a:t>
            </a:r>
            <a:endParaRPr lang="el-GR" altLang="el-GR"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περιεχομένου 2">
            <a:extLst>
              <a:ext uri="{FF2B5EF4-FFF2-40B4-BE49-F238E27FC236}">
                <a16:creationId xmlns:a16="http://schemas.microsoft.com/office/drawing/2014/main" id="{34E5A997-512C-4050-89B5-429B7069AC92}"/>
              </a:ext>
            </a:extLst>
          </p:cNvPr>
          <p:cNvSpPr>
            <a:spLocks noGrp="1" noChangeArrowheads="1"/>
          </p:cNvSpPr>
          <p:nvPr>
            <p:ph idx="1"/>
          </p:nvPr>
        </p:nvSpPr>
        <p:spPr>
          <a:xfrm>
            <a:off x="457200" y="115888"/>
            <a:ext cx="8229600" cy="6010275"/>
          </a:xfrm>
        </p:spPr>
        <p:txBody>
          <a:bodyPr/>
          <a:lstStyle/>
          <a:p>
            <a:pPr marL="0" indent="0" algn="just">
              <a:buFontTx/>
              <a:buNone/>
            </a:pPr>
            <a:r>
              <a:rPr lang="en-US" altLang="el-GR" sz="1800"/>
              <a:t>A significant portion of legislative measures, laws, controls, etc. determine the approval of the distribution of planting rights. Moreover, several preconditions are involved for using the indications of regional wines (PGI) and recognized designations of origin (PDO wines). Greece is placed in the 17th position among the biggest wine-producing countries, with annual wine production estimated at 2.9 million hl and 180.000 wine-grape producers. The vineyards are distributed throughout the country. Out of the of the total established vineyards, 14.4% is located in Northern Greece (Thrace, Macedonia, Epirus, Thessaly), 17.7% in Central Greece and Attica, 45.1% in Peloponese, Western</a:t>
            </a:r>
          </a:p>
          <a:p>
            <a:pPr marL="0" indent="0" algn="just">
              <a:buFontTx/>
              <a:buNone/>
            </a:pPr>
            <a:r>
              <a:rPr lang="en-US" altLang="el-GR" sz="1800"/>
              <a:t>Greece and Ionian islands and 17.7% in Crete.</a:t>
            </a:r>
          </a:p>
          <a:p>
            <a:pPr marL="0" indent="0" algn="just">
              <a:buFontTx/>
              <a:buNone/>
            </a:pPr>
            <a:r>
              <a:rPr lang="en-US" altLang="el-GR" sz="1800"/>
              <a:t>From January 1, 2016 Greece will follow theNew Scheme of Authorisations for vine plantings which will be applied at Union level, according to the EU regulations (as mentioned in the section above). According to the latest Regulation (EU) No 1308/2013 of the European Parliament and of the Council of 17 December 2013, the new system for authorisations for vine plantings will be applied under the following rules:</a:t>
            </a:r>
            <a:endParaRPr lang="el-GR" altLang="el-GR"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Θέση περιεχομένου 2">
            <a:extLst>
              <a:ext uri="{FF2B5EF4-FFF2-40B4-BE49-F238E27FC236}">
                <a16:creationId xmlns:a16="http://schemas.microsoft.com/office/drawing/2014/main" id="{84B135CD-8F82-42D8-9725-44D0A187B997}"/>
              </a:ext>
            </a:extLst>
          </p:cNvPr>
          <p:cNvSpPr>
            <a:spLocks noGrp="1" noChangeArrowheads="1"/>
          </p:cNvSpPr>
          <p:nvPr>
            <p:ph idx="1"/>
          </p:nvPr>
        </p:nvSpPr>
        <p:spPr>
          <a:xfrm>
            <a:off x="457200" y="188913"/>
            <a:ext cx="8229600" cy="5937250"/>
          </a:xfrm>
        </p:spPr>
        <p:txBody>
          <a:bodyPr/>
          <a:lstStyle/>
          <a:p>
            <a:pPr algn="just">
              <a:buFont typeface="Wingdings" panose="05000000000000000000" pitchFamily="2" charset="2"/>
              <a:buChar char="Ø"/>
            </a:pPr>
            <a:r>
              <a:rPr lang="en-US" altLang="el-GR" sz="2000"/>
              <a:t>Authorisations for vine plantings may be granted without a cost being charged to producers, and should expire after three years if they are not used. This would contribute to the swift and direct use of the authorisations by the wine producers to whom they are granted, thereby avoiding speculation. The growth of new vine plantings should be framed by a safeguard mechanism at Union level based on the obligation for Member States, on an annual basis, to make available authorisations for new plantings representing 1 % of the planted vine areas, while allowing for certain flexibility in order to respond to the specific circumstances of each Member State. Member States should be able to decide whether to make available smaller areas at national or regional levels, including at the level of areas eligible for specific protected designations of origin and protected geographical indications, on the basis of objective and non discriminatory reasons, while ensuring the limitations imposed are above 0% and are not overrestrictive in relation to the objectives pursued.</a:t>
            </a:r>
            <a:endParaRPr lang="el-GR" altLang="el-GR"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8121FD7-8888-4946-B860-202F53F50D8D}"/>
              </a:ext>
            </a:extLst>
          </p:cNvPr>
          <p:cNvSpPr>
            <a:spLocks noGrp="1"/>
          </p:cNvSpPr>
          <p:nvPr>
            <p:ph idx="1"/>
          </p:nvPr>
        </p:nvSpPr>
        <p:spPr>
          <a:xfrm>
            <a:off x="457200" y="115888"/>
            <a:ext cx="8229600" cy="6010275"/>
          </a:xfrm>
        </p:spPr>
        <p:txBody>
          <a:bodyPr/>
          <a:lstStyle/>
          <a:p>
            <a:pPr algn="just">
              <a:buFont typeface="Wingdings" panose="05000000000000000000" pitchFamily="2" charset="2"/>
              <a:buChar char="Ø"/>
              <a:defRPr/>
            </a:pPr>
            <a:r>
              <a:rPr lang="en-US" sz="1800" dirty="0"/>
              <a:t>In order to guarantee that </a:t>
            </a:r>
            <a:r>
              <a:rPr lang="en-US" sz="1800" dirty="0" err="1"/>
              <a:t>authorisations</a:t>
            </a:r>
            <a:r>
              <a:rPr lang="en-US" sz="1800" dirty="0"/>
              <a:t> are granted in a non-discriminatory manner, certain criteria should be laid down, and in particular where the total number of hectares made available by the </a:t>
            </a:r>
            <a:r>
              <a:rPr lang="en-US" sz="1800" dirty="0" err="1"/>
              <a:t>authorisations</a:t>
            </a:r>
            <a:r>
              <a:rPr lang="en-US" sz="1800" dirty="0"/>
              <a:t> offered by Member States is exceeded by the total number of hectares requested in the applications submitted by producers.</a:t>
            </a:r>
          </a:p>
          <a:p>
            <a:pPr marL="0" indent="0" algn="just">
              <a:buFontTx/>
              <a:buNone/>
              <a:defRPr/>
            </a:pPr>
            <a:endParaRPr lang="en-US" sz="1800" dirty="0"/>
          </a:p>
          <a:p>
            <a:pPr algn="just">
              <a:buFont typeface="Wingdings" panose="05000000000000000000" pitchFamily="2" charset="2"/>
              <a:buChar char="Ø"/>
              <a:defRPr/>
            </a:pPr>
            <a:r>
              <a:rPr lang="en-US" sz="1800" dirty="0"/>
              <a:t>The granting of </a:t>
            </a:r>
            <a:r>
              <a:rPr lang="en-US" sz="1800" dirty="0" err="1"/>
              <a:t>authorisations</a:t>
            </a:r>
            <a:r>
              <a:rPr lang="en-US" sz="1800" dirty="0"/>
              <a:t> to producers grubbing up an existing vine area should be automatic upon submission of an application and independently of the safeguard mechanism for new plantings, since it does not contribute to the overall increase of vine areas. In specific areas eligible for the production of wines with a protected designation of origin or a protected geographical indication, Member States should have the possibility of restricting the granting of such </a:t>
            </a:r>
            <a:r>
              <a:rPr lang="en-US" sz="1800" dirty="0" err="1"/>
              <a:t>authorisations</a:t>
            </a:r>
            <a:r>
              <a:rPr lang="en-US" sz="1800" dirty="0"/>
              <a:t> for </a:t>
            </a:r>
            <a:r>
              <a:rPr lang="en-US" sz="1800" dirty="0" err="1"/>
              <a:t>replantings</a:t>
            </a:r>
            <a:r>
              <a:rPr lang="en-US" sz="1800" dirty="0"/>
              <a:t> on the basis of recommendations of </a:t>
            </a:r>
            <a:r>
              <a:rPr lang="en-US" sz="1800" dirty="0" err="1"/>
              <a:t>recognised</a:t>
            </a:r>
            <a:r>
              <a:rPr lang="en-US" sz="1800" dirty="0"/>
              <a:t> and representative professional </a:t>
            </a:r>
            <a:r>
              <a:rPr lang="en-US" sz="1800" dirty="0" err="1"/>
              <a:t>organisations</a:t>
            </a:r>
            <a:r>
              <a:rPr lang="en-US" sz="1800" dirty="0"/>
              <a:t>.</a:t>
            </a:r>
          </a:p>
          <a:p>
            <a:pPr marL="0" indent="0" algn="just">
              <a:buFontTx/>
              <a:buNone/>
              <a:defRPr/>
            </a:pPr>
            <a:endParaRPr lang="en-US" sz="1800" dirty="0"/>
          </a:p>
          <a:p>
            <a:pPr algn="just">
              <a:buFont typeface="Wingdings" panose="05000000000000000000" pitchFamily="2" charset="2"/>
              <a:buChar char="Ø"/>
              <a:defRPr/>
            </a:pPr>
            <a:r>
              <a:rPr lang="en-US" sz="1800" dirty="0"/>
              <a:t>This new scheme of </a:t>
            </a:r>
            <a:r>
              <a:rPr lang="en-US" sz="1800" dirty="0" err="1"/>
              <a:t>authorisations</a:t>
            </a:r>
            <a:r>
              <a:rPr lang="en-US" sz="1800" dirty="0"/>
              <a:t> for vine plantings should not apply to Member States not applying the Union transitional planting rights regime and should be optional for those Member States where, although the planting rights apply, the vine planting area is below a certain threshold.</a:t>
            </a:r>
            <a:endParaRPr lang="el-G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a:extLst>
              <a:ext uri="{FF2B5EF4-FFF2-40B4-BE49-F238E27FC236}">
                <a16:creationId xmlns:a16="http://schemas.microsoft.com/office/drawing/2014/main" id="{6EF477B2-533A-4570-A74F-CDE79A09895C}"/>
              </a:ext>
            </a:extLst>
          </p:cNvPr>
          <p:cNvSpPr>
            <a:spLocks noGrp="1" noChangeArrowheads="1"/>
          </p:cNvSpPr>
          <p:nvPr>
            <p:ph type="title"/>
          </p:nvPr>
        </p:nvSpPr>
        <p:spPr/>
        <p:txBody>
          <a:bodyPr/>
          <a:lstStyle/>
          <a:p>
            <a:pPr eaLnBrk="1" hangingPunct="1"/>
            <a:r>
              <a:rPr lang="en-US" altLang="el-GR" sz="2400"/>
              <a:t>The Grapevine in Europe</a:t>
            </a:r>
            <a:endParaRPr lang="el-GR" altLang="el-GR" sz="2400"/>
          </a:p>
        </p:txBody>
      </p:sp>
      <p:sp>
        <p:nvSpPr>
          <p:cNvPr id="5123" name="Θέση περιεχομένου 2">
            <a:extLst>
              <a:ext uri="{FF2B5EF4-FFF2-40B4-BE49-F238E27FC236}">
                <a16:creationId xmlns:a16="http://schemas.microsoft.com/office/drawing/2014/main" id="{E16DB99F-5891-4F15-8FB6-730E5F7DC34E}"/>
              </a:ext>
            </a:extLst>
          </p:cNvPr>
          <p:cNvSpPr>
            <a:spLocks noGrp="1" noChangeArrowheads="1"/>
          </p:cNvSpPr>
          <p:nvPr>
            <p:ph idx="1"/>
          </p:nvPr>
        </p:nvSpPr>
        <p:spPr/>
        <p:txBody>
          <a:bodyPr/>
          <a:lstStyle/>
          <a:p>
            <a:pPr algn="just" eaLnBrk="1" hangingPunct="1"/>
            <a:r>
              <a:rPr lang="en-US" altLang="el-GR" sz="2200"/>
              <a:t>In Europe, the expansion of viticulture started from the Hitties in Anatolia and was introduced into Crete, Peloponnesus and Bosporus. Through Phoenicians and Greeks, viticulture was introduced into North Africa (Carthage), Sicily, Southern Italy, Spain and France. Roman culture helped spreading of viticulture throughout the valley of the Rhine and into Germany. In Europe, viticulture grew steadily from the 16th to the 19th century despite a series of disasters.</a:t>
            </a:r>
            <a:endParaRPr lang="el-GR" altLang="el-GR" sz="2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3">
            <a:extLst>
              <a:ext uri="{FF2B5EF4-FFF2-40B4-BE49-F238E27FC236}">
                <a16:creationId xmlns:a16="http://schemas.microsoft.com/office/drawing/2014/main" id="{631972FD-13C1-46AC-AF19-14B922439115}"/>
              </a:ext>
            </a:extLst>
          </p:cNvPr>
          <p:cNvSpPr>
            <a:spLocks noGrp="1" noChangeArrowheads="1"/>
          </p:cNvSpPr>
          <p:nvPr>
            <p:ph type="title"/>
          </p:nvPr>
        </p:nvSpPr>
        <p:spPr>
          <a:xfrm>
            <a:off x="457200" y="0"/>
            <a:ext cx="8229600" cy="731838"/>
          </a:xfrm>
        </p:spPr>
        <p:txBody>
          <a:bodyPr/>
          <a:lstStyle/>
          <a:p>
            <a:pPr algn="just"/>
            <a:r>
              <a:rPr lang="en-US" altLang="el-GR" sz="1600"/>
              <a:t>Application for registration in the nationally vineyard registry Legislative framework for vineyard Establishment</a:t>
            </a:r>
            <a:endParaRPr lang="el-GR" altLang="el-GR" sz="1600"/>
          </a:p>
        </p:txBody>
      </p:sp>
      <p:sp>
        <p:nvSpPr>
          <p:cNvPr id="41987" name="Θέση περιεχομένου 4">
            <a:extLst>
              <a:ext uri="{FF2B5EF4-FFF2-40B4-BE49-F238E27FC236}">
                <a16:creationId xmlns:a16="http://schemas.microsoft.com/office/drawing/2014/main" id="{DA4FC9D8-8D60-407E-9147-407F1A70D375}"/>
              </a:ext>
            </a:extLst>
          </p:cNvPr>
          <p:cNvSpPr>
            <a:spLocks noGrp="1" noChangeArrowheads="1"/>
          </p:cNvSpPr>
          <p:nvPr>
            <p:ph idx="1"/>
          </p:nvPr>
        </p:nvSpPr>
        <p:spPr>
          <a:xfrm>
            <a:off x="457200" y="731838"/>
            <a:ext cx="8229600" cy="5394325"/>
          </a:xfrm>
        </p:spPr>
        <p:txBody>
          <a:bodyPr/>
          <a:lstStyle/>
          <a:p>
            <a:pPr marL="0" indent="0">
              <a:buFontTx/>
              <a:buNone/>
            </a:pPr>
            <a:r>
              <a:rPr lang="en-US" altLang="el-GR" sz="2000"/>
              <a:t>Wine grape varieties</a:t>
            </a:r>
          </a:p>
          <a:p>
            <a:pPr marL="0" indent="0">
              <a:buFontTx/>
              <a:buNone/>
            </a:pPr>
            <a:endParaRPr lang="en-US" altLang="el-GR" sz="2000"/>
          </a:p>
          <a:p>
            <a:pPr marL="0" indent="0" algn="just">
              <a:buFontTx/>
              <a:buNone/>
            </a:pPr>
            <a:r>
              <a:rPr lang="en-US" altLang="el-GR" sz="2000"/>
              <a:t>1.1 Legal planting (only for wine varieties)</a:t>
            </a:r>
          </a:p>
          <a:p>
            <a:pPr marL="0" indent="0" algn="just">
              <a:buFontTx/>
              <a:buNone/>
            </a:pPr>
            <a:r>
              <a:rPr lang="en-US" altLang="el-GR" sz="2000"/>
              <a:t>To install a vineyard planting rights are required under the laws of the European Union.</a:t>
            </a:r>
          </a:p>
          <a:p>
            <a:pPr marL="0" indent="0" algn="just">
              <a:buFontTx/>
              <a:buNone/>
            </a:pPr>
            <a:r>
              <a:rPr lang="en-US" altLang="el-GR" sz="2000"/>
              <a:t>1.2 The rights may be acquired a producer in three ways:</a:t>
            </a:r>
          </a:p>
          <a:p>
            <a:pPr marL="0" indent="0" algn="just">
              <a:buFontTx/>
              <a:buNone/>
            </a:pPr>
            <a:r>
              <a:rPr lang="en-US" altLang="el-GR" sz="2000"/>
              <a:t>a) a request to the competent Directorate of Agricultural Economy and Veterinary Medicine.</a:t>
            </a:r>
          </a:p>
          <a:p>
            <a:pPr marL="0" indent="0" algn="just">
              <a:buFontTx/>
              <a:buNone/>
            </a:pPr>
            <a:r>
              <a:rPr lang="en-US" altLang="el-GR" sz="2000"/>
              <a:t>b) Maintaining old planting rights from a vineyard which was eradicated</a:t>
            </a:r>
          </a:p>
          <a:p>
            <a:pPr marL="0" indent="0" algn="just">
              <a:buFontTx/>
              <a:buNone/>
            </a:pPr>
            <a:r>
              <a:rPr lang="en-US" altLang="el-GR" sz="2000"/>
              <a:t>c) Transfering of rights from another farmer who uprooted his vineyards</a:t>
            </a:r>
            <a:endParaRPr lang="el-GR" altLang="el-GR"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FAD3A32-EC73-4931-9925-E407C066C61C}"/>
              </a:ext>
            </a:extLst>
          </p:cNvPr>
          <p:cNvSpPr>
            <a:spLocks noGrp="1"/>
          </p:cNvSpPr>
          <p:nvPr>
            <p:ph idx="1"/>
          </p:nvPr>
        </p:nvSpPr>
        <p:spPr>
          <a:xfrm>
            <a:off x="457200" y="188913"/>
            <a:ext cx="8229600" cy="5937250"/>
          </a:xfrm>
        </p:spPr>
        <p:txBody>
          <a:bodyPr/>
          <a:lstStyle/>
          <a:p>
            <a:pPr marL="0" indent="0" algn="just">
              <a:buFontTx/>
              <a:buNone/>
              <a:defRPr/>
            </a:pPr>
            <a:r>
              <a:rPr lang="en-US" sz="2000" dirty="0"/>
              <a:t>2. Code of vineyard parcel</a:t>
            </a:r>
          </a:p>
          <a:p>
            <a:pPr marL="514350" indent="-514350" algn="just">
              <a:buFontTx/>
              <a:buAutoNum type="romanLcParenR"/>
              <a:defRPr/>
            </a:pPr>
            <a:r>
              <a:rPr lang="en-US" sz="2000" dirty="0"/>
              <a:t>After receiving planting rights for a certain parcel, the grower should conduct field sampling and send samples for soil analysis before planting, In the case of replanting a vineyard, testing for nematodes is recommended.</a:t>
            </a:r>
          </a:p>
          <a:p>
            <a:pPr marL="0" indent="0" algn="just">
              <a:buFontTx/>
              <a:buNone/>
              <a:defRPr/>
            </a:pPr>
            <a:endParaRPr lang="en-US" sz="2000" dirty="0"/>
          </a:p>
          <a:p>
            <a:pPr marL="0" indent="0" algn="just">
              <a:buFontTx/>
              <a:buNone/>
              <a:defRPr/>
            </a:pPr>
            <a:r>
              <a:rPr lang="en-US" sz="2000" dirty="0"/>
              <a:t>ii) The grower submits the soil analyses to the competent Directorate of</a:t>
            </a:r>
          </a:p>
          <a:p>
            <a:pPr marL="0" indent="0" algn="just">
              <a:buFontTx/>
              <a:buNone/>
              <a:defRPr/>
            </a:pPr>
            <a:r>
              <a:rPr lang="en-US" sz="2000" dirty="0"/>
              <a:t>Agricultural Economy and Veterinary Medicine, which than provides a License for Purchasing Propagating Material for planting vineyards.</a:t>
            </a:r>
          </a:p>
          <a:p>
            <a:pPr marL="0" indent="0" algn="just">
              <a:buFontTx/>
              <a:buNone/>
              <a:defRPr/>
            </a:pPr>
            <a:endParaRPr lang="en-US" sz="2000" dirty="0"/>
          </a:p>
          <a:p>
            <a:pPr marL="0" indent="0" algn="just">
              <a:buFontTx/>
              <a:buNone/>
              <a:defRPr/>
            </a:pPr>
            <a:r>
              <a:rPr lang="en-US" sz="2000" dirty="0"/>
              <a:t>iii) The grower after purchasing the plants from an approved nursery and planting, at the request of the Directorate of Agricultural Economy and Veterinary Medicine, should include the vine in the vineyard register, and become registered in the Greek Payment Authority of Common Agricultural Policy (OPEKEPE).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104D9F2-D2AA-42C1-89F3-0174559583BF}"/>
              </a:ext>
            </a:extLst>
          </p:cNvPr>
          <p:cNvSpPr>
            <a:spLocks noGrp="1"/>
          </p:cNvSpPr>
          <p:nvPr>
            <p:ph idx="1"/>
          </p:nvPr>
        </p:nvSpPr>
        <p:spPr>
          <a:xfrm>
            <a:off x="457200" y="188913"/>
            <a:ext cx="8229600" cy="5937250"/>
          </a:xfrm>
        </p:spPr>
        <p:txBody>
          <a:bodyPr/>
          <a:lstStyle/>
          <a:p>
            <a:pPr marL="0" indent="0">
              <a:buFontTx/>
              <a:buNone/>
              <a:defRPr/>
            </a:pPr>
            <a:r>
              <a:rPr lang="en-US" sz="2000" dirty="0"/>
              <a:t>3. Allowed varieties</a:t>
            </a:r>
          </a:p>
          <a:p>
            <a:pPr marL="514350" indent="-514350">
              <a:buFontTx/>
              <a:buAutoNum type="romanLcParenR"/>
              <a:defRPr/>
            </a:pPr>
            <a:r>
              <a:rPr lang="en-US" sz="2000" dirty="0"/>
              <a:t>The choice of the variety should be in accordance with the Ministerial Decision 886/15441 / 02.06.2013 "Recommended or authorized varieties by region»</a:t>
            </a:r>
          </a:p>
          <a:p>
            <a:pPr marL="0" indent="0">
              <a:buFontTx/>
              <a:buNone/>
              <a:defRPr/>
            </a:pPr>
            <a:endParaRPr lang="en-US" sz="2000" dirty="0"/>
          </a:p>
          <a:p>
            <a:pPr marL="0" indent="0">
              <a:buFontTx/>
              <a:buNone/>
              <a:defRPr/>
            </a:pPr>
            <a:r>
              <a:rPr lang="en-US" sz="2000" dirty="0"/>
              <a:t>ii) For zones of Protected Designation of Origin (PDO) and Protected Geographical Indication (PGI) the varieties should be in accordance with the relevant legislation of the zone.</a:t>
            </a:r>
            <a:endParaRPr lang="el-GR"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περιεχομένου 2">
            <a:extLst>
              <a:ext uri="{FF2B5EF4-FFF2-40B4-BE49-F238E27FC236}">
                <a16:creationId xmlns:a16="http://schemas.microsoft.com/office/drawing/2014/main" id="{A81C6E3E-D4BB-4C52-8882-42B7966B77EE}"/>
              </a:ext>
            </a:extLst>
          </p:cNvPr>
          <p:cNvSpPr>
            <a:spLocks noGrp="1" noChangeArrowheads="1"/>
          </p:cNvSpPr>
          <p:nvPr>
            <p:ph idx="1"/>
          </p:nvPr>
        </p:nvSpPr>
        <p:spPr>
          <a:xfrm>
            <a:off x="457200" y="260350"/>
            <a:ext cx="8229600" cy="5865813"/>
          </a:xfrm>
        </p:spPr>
        <p:txBody>
          <a:bodyPr/>
          <a:lstStyle/>
          <a:p>
            <a:pPr marL="0" indent="0">
              <a:buFontTx/>
              <a:buNone/>
            </a:pPr>
            <a:r>
              <a:rPr lang="en-US" altLang="el-GR" sz="2000" b="1"/>
              <a:t>Table grape varieties</a:t>
            </a:r>
          </a:p>
          <a:p>
            <a:pPr marL="0" indent="0" algn="just">
              <a:buFontTx/>
              <a:buNone/>
            </a:pPr>
            <a:r>
              <a:rPr lang="en-US" altLang="el-GR" sz="2000"/>
              <a:t>To establish a vineyard for table grapes, the situation is much simpler than for wine grapes. First of all, the new grower has to take a soil sample from the field for a soil analysis and testing for nematodes if replanting vineyards. Based on the soil analysis he can decide on the rootstock he can choose.</a:t>
            </a:r>
          </a:p>
          <a:p>
            <a:pPr marL="0" indent="0" algn="just">
              <a:buFontTx/>
              <a:buNone/>
            </a:pPr>
            <a:endParaRPr lang="en-US" altLang="el-GR" sz="2000"/>
          </a:p>
          <a:p>
            <a:pPr marL="0" indent="0" algn="just">
              <a:buFontTx/>
              <a:buNone/>
            </a:pPr>
            <a:r>
              <a:rPr lang="en-US" altLang="el-GR" sz="2000"/>
              <a:t>The grower after planting, should go to the Directorate of Agricultural Economy and Veterinary Medicine, to include his vine in the vineyard register, and become registered in the Greek Payment Authority of Common Agricultural Policy (OPEKEPE).</a:t>
            </a:r>
            <a:endParaRPr lang="el-GR" altLang="el-GR"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περιεχομένου 4">
            <a:extLst>
              <a:ext uri="{FF2B5EF4-FFF2-40B4-BE49-F238E27FC236}">
                <a16:creationId xmlns:a16="http://schemas.microsoft.com/office/drawing/2014/main" id="{52FDA62B-486F-4EFC-932F-8C21BFF0AD48}"/>
              </a:ext>
            </a:extLst>
          </p:cNvPr>
          <p:cNvSpPr>
            <a:spLocks noGrp="1" noChangeArrowheads="1"/>
          </p:cNvSpPr>
          <p:nvPr>
            <p:ph idx="1"/>
          </p:nvPr>
        </p:nvSpPr>
        <p:spPr/>
        <p:txBody>
          <a:bodyPr/>
          <a:lstStyle/>
          <a:p>
            <a:pPr marL="0" indent="0" algn="ctr">
              <a:buFontTx/>
              <a:buNone/>
            </a:pPr>
            <a:r>
              <a:rPr lang="en-US" altLang="el-GR"/>
              <a:t>Viticulture, table and wine grape varieties in Greece</a:t>
            </a:r>
            <a:endParaRPr lang="el-GR" alt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D1BDDA1-3A9F-492B-B56C-CE434BDAC6CA}"/>
              </a:ext>
            </a:extLst>
          </p:cNvPr>
          <p:cNvSpPr>
            <a:spLocks noGrp="1"/>
          </p:cNvSpPr>
          <p:nvPr>
            <p:ph idx="1"/>
          </p:nvPr>
        </p:nvSpPr>
        <p:spPr>
          <a:xfrm>
            <a:off x="457200" y="115888"/>
            <a:ext cx="8229600" cy="6010275"/>
          </a:xfrm>
        </p:spPr>
        <p:txBody>
          <a:bodyPr/>
          <a:lstStyle/>
          <a:p>
            <a:pPr marL="0" indent="0" algn="just">
              <a:buFontTx/>
              <a:buNone/>
              <a:defRPr/>
            </a:pPr>
            <a:r>
              <a:rPr lang="en-US" sz="1600" b="1" dirty="0"/>
              <a:t>Historic review of their use in Greece</a:t>
            </a:r>
          </a:p>
          <a:p>
            <a:pPr algn="just">
              <a:buFont typeface="Wingdings" panose="05000000000000000000" pitchFamily="2" charset="2"/>
              <a:buChar char="§"/>
              <a:defRPr/>
            </a:pPr>
            <a:r>
              <a:rPr lang="en-US" sz="1600" dirty="0"/>
              <a:t>Wine has been an important part of Greek culture for over 4000 years. The cultivation of the vine is not known from where they began. Some said they came from Crete, from which it spread to Naxos, Chios and then across the country. Others give priority to </a:t>
            </a:r>
            <a:r>
              <a:rPr lang="en-US" sz="1600" dirty="0" err="1"/>
              <a:t>Etolia</a:t>
            </a:r>
            <a:r>
              <a:rPr lang="en-US" sz="1600" dirty="0"/>
              <a:t> and others in Thrace, from where the Greeks supplied wine during the siege of Troy. In Thrace also manufactured the famous wine </a:t>
            </a:r>
            <a:r>
              <a:rPr lang="en-US" sz="1600" dirty="0" err="1"/>
              <a:t>Ismaros</a:t>
            </a:r>
            <a:r>
              <a:rPr lang="en-US" sz="1600" dirty="0"/>
              <a:t>, with which Odysseus drunk Polyphemus and </a:t>
            </a:r>
            <a:r>
              <a:rPr lang="en-US" sz="1600" dirty="0" err="1"/>
              <a:t>Vyvlinos</a:t>
            </a:r>
            <a:r>
              <a:rPr lang="en-US" sz="1600" dirty="0"/>
              <a:t> for which Hesiod speaks.</a:t>
            </a:r>
          </a:p>
          <a:p>
            <a:pPr marL="0" indent="0" algn="just">
              <a:buFontTx/>
              <a:buNone/>
              <a:defRPr/>
            </a:pPr>
            <a:endParaRPr lang="en-US" sz="1600" dirty="0"/>
          </a:p>
          <a:p>
            <a:pPr algn="just">
              <a:defRPr/>
            </a:pPr>
            <a:r>
              <a:rPr lang="en-US" sz="1600" dirty="0"/>
              <a:t>The ancient Greeks knew well the nutritional value of wine as it became an inseparable part of their daily regime. They loved to organize intellectual gatherings called "symposia" where they would eat and talk about philosophical subjects while drinking wine. Our ancestors also realized the important influence of the local ecosystem on the characteristics of wine. They traded their wines throughout the ancient world inside sealed amphorae and even created their own Appellations of Origin.</a:t>
            </a:r>
          </a:p>
          <a:p>
            <a:pPr marL="0" indent="0" algn="just">
              <a:buFontTx/>
              <a:buNone/>
              <a:defRPr/>
            </a:pPr>
            <a:endParaRPr lang="en-US" sz="1600" dirty="0"/>
          </a:p>
          <a:p>
            <a:pPr algn="just">
              <a:defRPr/>
            </a:pPr>
            <a:r>
              <a:rPr lang="en-US" sz="1600" dirty="0"/>
              <a:t>What is unique in Greece is that there are more than 400 Greek grape varieties, some of which are well known worldwide and have received best reviews from wine critics. These extensive varieties of grapes together with the ideal Greek climate combine to provide an excellent environment for the production of high quality wines.</a:t>
            </a:r>
            <a:endParaRPr lang="el-GR"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D8180D0-186B-4EFE-83EC-F82A72011A6A}"/>
              </a:ext>
            </a:extLst>
          </p:cNvPr>
          <p:cNvSpPr>
            <a:spLocks noGrp="1"/>
          </p:cNvSpPr>
          <p:nvPr>
            <p:ph idx="1"/>
          </p:nvPr>
        </p:nvSpPr>
        <p:spPr>
          <a:xfrm>
            <a:off x="457200" y="188913"/>
            <a:ext cx="8229600" cy="5937250"/>
          </a:xfrm>
        </p:spPr>
        <p:txBody>
          <a:bodyPr/>
          <a:lstStyle/>
          <a:p>
            <a:pPr marL="0" indent="0" algn="ctr">
              <a:buFontTx/>
              <a:buNone/>
              <a:defRPr/>
            </a:pPr>
            <a:r>
              <a:rPr lang="en-US" sz="1800" dirty="0"/>
              <a:t>Viticulture description</a:t>
            </a:r>
          </a:p>
          <a:p>
            <a:pPr marL="0" indent="0">
              <a:buFontTx/>
              <a:buNone/>
              <a:defRPr/>
            </a:pPr>
            <a:r>
              <a:rPr lang="en-US" sz="1800" dirty="0"/>
              <a:t>Select Parameters Planting</a:t>
            </a:r>
          </a:p>
          <a:p>
            <a:pPr algn="just">
              <a:buFont typeface="Wingdings" panose="05000000000000000000" pitchFamily="2" charset="2"/>
              <a:buChar char="§"/>
              <a:defRPr/>
            </a:pPr>
            <a:r>
              <a:rPr lang="en-US" sz="1800" dirty="0"/>
              <a:t>In viticulture, the effect of the physical environment on vine development, such as grape ripening and wine sensory attributes, are termed the “terroir effect”. This influence of the physical environment is very complex and difficult to study, as it depends on many factors, such as geomorphology, soil, climate and vine physiology. Terroir is considered as an important factor in wine quality and character, especially in European vineyards. </a:t>
            </a:r>
          </a:p>
          <a:p>
            <a:pPr algn="just">
              <a:buFont typeface="Wingdings" panose="05000000000000000000" pitchFamily="2" charset="2"/>
              <a:buChar char="§"/>
              <a:defRPr/>
            </a:pPr>
            <a:r>
              <a:rPr lang="en-US" sz="1800" i="1" dirty="0"/>
              <a:t>Definition of terroir:</a:t>
            </a:r>
          </a:p>
          <a:p>
            <a:pPr marL="0" indent="0" algn="just">
              <a:buFontTx/>
              <a:buNone/>
              <a:defRPr/>
            </a:pPr>
            <a:r>
              <a:rPr lang="en-US" sz="1800" dirty="0"/>
              <a:t>A terroir is a unique and delimited geographic area </a:t>
            </a:r>
            <a:r>
              <a:rPr lang="en-US" sz="1800" dirty="0" err="1"/>
              <a:t>forwhich</a:t>
            </a:r>
            <a:r>
              <a:rPr lang="en-US" sz="1800" dirty="0"/>
              <a:t> there is a collective knowledge of the interaction between the physical and biological environment and applied </a:t>
            </a:r>
            <a:r>
              <a:rPr lang="en-US" sz="1800" dirty="0" err="1"/>
              <a:t>viticultural</a:t>
            </a:r>
            <a:r>
              <a:rPr lang="en-US" sz="1800" dirty="0"/>
              <a:t> practices. The interaction provides unique characteristics and creates a recognition for goods originating from that area. Terroir includes specific landscape characteristics and territory values.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CC4A9FC-EFD7-419B-A60F-F6EC4CBE23E9}"/>
              </a:ext>
            </a:extLst>
          </p:cNvPr>
          <p:cNvSpPr>
            <a:spLocks noGrp="1"/>
          </p:cNvSpPr>
          <p:nvPr>
            <p:ph idx="1"/>
          </p:nvPr>
        </p:nvSpPr>
        <p:spPr>
          <a:xfrm>
            <a:off x="457200" y="188913"/>
            <a:ext cx="8229600" cy="5937250"/>
          </a:xfrm>
        </p:spPr>
        <p:txBody>
          <a:bodyPr/>
          <a:lstStyle/>
          <a:p>
            <a:pPr marL="0" indent="0">
              <a:buFontTx/>
              <a:buNone/>
              <a:defRPr/>
            </a:pPr>
            <a:r>
              <a:rPr lang="en-US" sz="1800" b="1" dirty="0"/>
              <a:t>Natural environment</a:t>
            </a:r>
          </a:p>
          <a:p>
            <a:pPr algn="just">
              <a:defRPr/>
            </a:pPr>
            <a:r>
              <a:rPr lang="en-US" sz="1800" dirty="0"/>
              <a:t>The natural environment plays a key role in the development of the vine. On wine varieties reflected the quality of the wine produced by the effects of the natural environment. Specifically various aspects of the natural environment, including soil, the parent material, exposure, topography, temperature, humidity, sunshine, rainfall, etc., decisively influence the quality and allow more or less in a range to express the quality characteristics of the finished product. Also significantly affected a vineyard and accepts different effect when it is established in the side of a mountain or in a valley or beside the sea.</a:t>
            </a:r>
          </a:p>
          <a:p>
            <a:pPr marL="0" indent="0" algn="just">
              <a:buFontTx/>
              <a:buNone/>
              <a:defRPr/>
            </a:pPr>
            <a:r>
              <a:rPr lang="en-US" sz="1800" b="1" dirty="0"/>
              <a:t>Soil</a:t>
            </a:r>
          </a:p>
          <a:p>
            <a:pPr algn="just">
              <a:defRPr/>
            </a:pPr>
            <a:r>
              <a:rPr lang="en-US" sz="1800" dirty="0"/>
              <a:t>The vine thrives in a wide range of soil types, which affect the product quality. The physicochemical properties of the soil affect different parameters (e.g., water holding capacity, temperature, etc.) and which in turn affects various physiological functions and contribute to product quality.</a:t>
            </a:r>
            <a:endParaRPr lang="el-GR"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περιεχομένου 2">
            <a:extLst>
              <a:ext uri="{FF2B5EF4-FFF2-40B4-BE49-F238E27FC236}">
                <a16:creationId xmlns:a16="http://schemas.microsoft.com/office/drawing/2014/main" id="{A642C4B4-168F-450C-A215-15E3D9BD287B}"/>
              </a:ext>
            </a:extLst>
          </p:cNvPr>
          <p:cNvSpPr>
            <a:spLocks noGrp="1" noChangeArrowheads="1"/>
          </p:cNvSpPr>
          <p:nvPr>
            <p:ph idx="1"/>
          </p:nvPr>
        </p:nvSpPr>
        <p:spPr>
          <a:xfrm>
            <a:off x="457200" y="260350"/>
            <a:ext cx="8229600" cy="5865813"/>
          </a:xfrm>
        </p:spPr>
        <p:txBody>
          <a:bodyPr/>
          <a:lstStyle/>
          <a:p>
            <a:pPr algn="just"/>
            <a:r>
              <a:rPr lang="en-US" altLang="el-GR" sz="1800"/>
              <a:t>The soil properties which have a strongly influence in growing wine grapes, are: soil depth, soil structure and water supply, soil strength, soil chemistry and nutrient supply, soil organisms.</a:t>
            </a:r>
          </a:p>
          <a:p>
            <a:pPr algn="just"/>
            <a:r>
              <a:rPr lang="en-US" altLang="el-GR" sz="1800"/>
              <a:t>Grapevines must have 16 of the 118 known elements to grow normally, flower, and produce fruit (N, P, K, Ca, Mg, S, Fe, Zn, Mn, B, Cu). </a:t>
            </a:r>
            <a:endParaRPr lang="el-GR" altLang="el-GR"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περιεχομένου 2">
            <a:extLst>
              <a:ext uri="{FF2B5EF4-FFF2-40B4-BE49-F238E27FC236}">
                <a16:creationId xmlns:a16="http://schemas.microsoft.com/office/drawing/2014/main" id="{3C35360B-8846-42D5-AB3E-C98C98684793}"/>
              </a:ext>
            </a:extLst>
          </p:cNvPr>
          <p:cNvSpPr>
            <a:spLocks noGrp="1" noChangeArrowheads="1"/>
          </p:cNvSpPr>
          <p:nvPr>
            <p:ph idx="1"/>
          </p:nvPr>
        </p:nvSpPr>
        <p:spPr>
          <a:xfrm>
            <a:off x="457200" y="115888"/>
            <a:ext cx="8229600" cy="6010275"/>
          </a:xfrm>
        </p:spPr>
        <p:txBody>
          <a:bodyPr/>
          <a:lstStyle/>
          <a:p>
            <a:pPr marL="0" indent="0" algn="ctr">
              <a:buFontTx/>
              <a:buNone/>
            </a:pPr>
            <a:r>
              <a:rPr lang="en-US" altLang="el-GR" sz="1600"/>
              <a:t>Soil suitability for cultivation vineyard in Greece</a:t>
            </a:r>
          </a:p>
          <a:p>
            <a:pPr marL="0" indent="0" algn="ctr">
              <a:buFontTx/>
              <a:buNone/>
            </a:pPr>
            <a:endParaRPr lang="el-GR" altLang="el-G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3">
            <a:extLst>
              <a:ext uri="{FF2B5EF4-FFF2-40B4-BE49-F238E27FC236}">
                <a16:creationId xmlns:a16="http://schemas.microsoft.com/office/drawing/2014/main" id="{4F0DF2B1-F698-4356-974B-72E6BE24A74E}"/>
              </a:ext>
            </a:extLst>
          </p:cNvPr>
          <p:cNvSpPr>
            <a:spLocks noGrp="1" noChangeArrowheads="1"/>
          </p:cNvSpPr>
          <p:nvPr>
            <p:ph type="title"/>
          </p:nvPr>
        </p:nvSpPr>
        <p:spPr/>
        <p:txBody>
          <a:bodyPr/>
          <a:lstStyle/>
          <a:p>
            <a:pPr eaLnBrk="1" hangingPunct="1"/>
            <a:r>
              <a:rPr lang="en-US" altLang="el-GR" sz="2400"/>
              <a:t>The Grapevine under Islam</a:t>
            </a:r>
            <a:endParaRPr lang="el-GR" altLang="el-GR" sz="2400"/>
          </a:p>
        </p:txBody>
      </p:sp>
      <p:sp>
        <p:nvSpPr>
          <p:cNvPr id="6147" name="Θέση περιεχομένου 4">
            <a:extLst>
              <a:ext uri="{FF2B5EF4-FFF2-40B4-BE49-F238E27FC236}">
                <a16:creationId xmlns:a16="http://schemas.microsoft.com/office/drawing/2014/main" id="{D4445F24-DB6E-4B37-B6A7-AC3F856A1084}"/>
              </a:ext>
            </a:extLst>
          </p:cNvPr>
          <p:cNvSpPr>
            <a:spLocks noGrp="1" noChangeArrowheads="1"/>
          </p:cNvSpPr>
          <p:nvPr>
            <p:ph idx="1"/>
          </p:nvPr>
        </p:nvSpPr>
        <p:spPr>
          <a:xfrm>
            <a:off x="457200" y="981075"/>
            <a:ext cx="8229600" cy="5145088"/>
          </a:xfrm>
        </p:spPr>
        <p:txBody>
          <a:bodyPr/>
          <a:lstStyle/>
          <a:p>
            <a:pPr marL="0" indent="0" algn="just" eaLnBrk="1" hangingPunct="1">
              <a:buFontTx/>
              <a:buNone/>
            </a:pPr>
            <a:r>
              <a:rPr lang="en-US" altLang="el-GR" sz="2200"/>
              <a:t>By 600AD, Islamic law forbade the consumption of wine so this prohibition encouraged the cultivation of table grapes in the Middle East and North Africa.</a:t>
            </a:r>
          </a:p>
          <a:p>
            <a:pPr marL="0" indent="0" algn="just" eaLnBrk="1" hangingPunct="1">
              <a:buFontTx/>
              <a:buNone/>
            </a:pPr>
            <a:r>
              <a:rPr lang="en-US" altLang="el-GR" sz="2200" b="1"/>
              <a:t>Viticulture in the New World</a:t>
            </a:r>
          </a:p>
          <a:p>
            <a:pPr marL="0" indent="0" algn="just" eaLnBrk="1" hangingPunct="1">
              <a:buFontTx/>
              <a:buNone/>
            </a:pPr>
            <a:r>
              <a:rPr lang="en-US" altLang="el-GR" sz="2200"/>
              <a:t>The earliest records of viticulture in the Americas date back to 1521 when Cortez ordered the planting of grapevines in Mexico, one year after its invasion. By the end of the century, Mexico was self sufficient in wine production. In the 1530s viticulture was introduced to Peru and within 20 years spread to Chile and Argentina. The first recorded grape crushing in the United States occurred in Jamestown, Virginia in 1609. On the West Coast, Father Juan Ugarte was the first who planted grapevines. Around 1770, the first vinifera were planted near Los Angeles.</a:t>
            </a:r>
            <a:endParaRPr lang="el-GR" altLang="el-GR" sz="2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03569A1-3B85-4656-8F0B-5EDEA2ECC24E}"/>
              </a:ext>
            </a:extLst>
          </p:cNvPr>
          <p:cNvSpPr>
            <a:spLocks noGrp="1"/>
          </p:cNvSpPr>
          <p:nvPr>
            <p:ph idx="1"/>
          </p:nvPr>
        </p:nvSpPr>
        <p:spPr>
          <a:xfrm>
            <a:off x="457200" y="115888"/>
            <a:ext cx="8229600" cy="6010275"/>
          </a:xfrm>
        </p:spPr>
        <p:txBody>
          <a:bodyPr/>
          <a:lstStyle/>
          <a:p>
            <a:pPr marL="0" indent="0">
              <a:buFontTx/>
              <a:buNone/>
              <a:defRPr/>
            </a:pPr>
            <a:r>
              <a:rPr lang="en-US" sz="1600" b="1" dirty="0"/>
              <a:t>Climate</a:t>
            </a:r>
          </a:p>
          <a:p>
            <a:pPr algn="just">
              <a:buFont typeface="Wingdings" panose="05000000000000000000" pitchFamily="2" charset="2"/>
              <a:buChar char="§"/>
              <a:defRPr/>
            </a:pPr>
            <a:r>
              <a:rPr lang="en-US" sz="1600" dirty="0"/>
              <a:t>Initially, before the installation of the crop, there should be a collection of reliable climate data of the area from a nearby meteorological station.</a:t>
            </a:r>
          </a:p>
          <a:p>
            <a:pPr algn="just">
              <a:buFont typeface="Wingdings" panose="05000000000000000000" pitchFamily="2" charset="2"/>
              <a:buChar char="§"/>
              <a:defRPr/>
            </a:pPr>
            <a:r>
              <a:rPr lang="en-US" sz="1600" dirty="0"/>
              <a:t>Climatic data should be used mainly for the variance of temperature, precipitation and sunshine.</a:t>
            </a:r>
          </a:p>
          <a:p>
            <a:pPr algn="just">
              <a:buFont typeface="Wingdings" panose="05000000000000000000" pitchFamily="2" charset="2"/>
              <a:buChar char="§"/>
              <a:defRPr/>
            </a:pPr>
            <a:r>
              <a:rPr lang="en-US" sz="1600" dirty="0"/>
              <a:t>Conditions that allow sufficient accumulation of sugars in the berries together with mild temperatures during curing, contribute to the production of high quality products.</a:t>
            </a:r>
            <a:endParaRPr lang="el-GR"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περιεχομένου 2">
            <a:extLst>
              <a:ext uri="{FF2B5EF4-FFF2-40B4-BE49-F238E27FC236}">
                <a16:creationId xmlns:a16="http://schemas.microsoft.com/office/drawing/2014/main" id="{290D56E6-7A3A-42B8-913F-D8AFD3219736}"/>
              </a:ext>
            </a:extLst>
          </p:cNvPr>
          <p:cNvSpPr>
            <a:spLocks noGrp="1" noChangeArrowheads="1"/>
          </p:cNvSpPr>
          <p:nvPr>
            <p:ph idx="1"/>
          </p:nvPr>
        </p:nvSpPr>
        <p:spPr>
          <a:xfrm>
            <a:off x="457200" y="188913"/>
            <a:ext cx="8229600" cy="5937250"/>
          </a:xfrm>
        </p:spPr>
        <p:txBody>
          <a:bodyPr/>
          <a:lstStyle/>
          <a:p>
            <a:pPr marL="0" indent="0" algn="ctr">
              <a:buFontTx/>
              <a:buNone/>
            </a:pPr>
            <a:r>
              <a:rPr lang="en-US" altLang="el-GR" sz="1600" b="1"/>
              <a:t>Main cultivars of grape varieties</a:t>
            </a:r>
          </a:p>
          <a:p>
            <a:pPr marL="0" indent="0" algn="just">
              <a:buFontTx/>
              <a:buNone/>
            </a:pPr>
            <a:r>
              <a:rPr lang="en-US" altLang="el-GR" sz="1600" b="1" i="1"/>
              <a:t>Red table grape variety</a:t>
            </a:r>
          </a:p>
          <a:p>
            <a:pPr marL="0" indent="0" algn="just">
              <a:buFontTx/>
              <a:buNone/>
            </a:pPr>
            <a:r>
              <a:rPr lang="en-US" altLang="el-GR" sz="1600"/>
              <a:t>CARDINAL</a:t>
            </a:r>
          </a:p>
          <a:p>
            <a:pPr marL="0" indent="0" algn="just">
              <a:buFontTx/>
              <a:buNone/>
            </a:pPr>
            <a:r>
              <a:rPr lang="en-US" altLang="el-GR" sz="1600"/>
              <a:t>It is anarly variety. Cultivated mainly in Thessaloniki, Chalkidiki, Corinth, Ilia, Messina and Crete. It is vigorous of high performance and long shelf life.</a:t>
            </a:r>
          </a:p>
          <a:p>
            <a:pPr marL="0" indent="0" algn="just">
              <a:buFontTx/>
              <a:buNone/>
            </a:pPr>
            <a:endParaRPr lang="en-US" altLang="el-GR" sz="1600"/>
          </a:p>
          <a:p>
            <a:pPr marL="0" indent="0" algn="just">
              <a:buFontTx/>
              <a:buNone/>
            </a:pPr>
            <a:r>
              <a:rPr lang="en-US" altLang="el-GR" sz="1600"/>
              <a:t>MUSCAT DE HAMBURG</a:t>
            </a:r>
          </a:p>
          <a:p>
            <a:pPr marL="0" indent="0" algn="just">
              <a:buFontTx/>
              <a:buNone/>
            </a:pPr>
            <a:r>
              <a:rPr lang="en-US" altLang="el-GR" sz="1600"/>
              <a:t>Wine grapes and table variety. Cultivated mainly in the prefecture of Thessaly andmin Thessaloniki. The variety adjasts well in different territorial and climatic conditions.</a:t>
            </a:r>
          </a:p>
          <a:p>
            <a:pPr marL="0" indent="0" algn="just">
              <a:buFontTx/>
              <a:buNone/>
            </a:pPr>
            <a:endParaRPr lang="en-US" altLang="el-GR" sz="1600"/>
          </a:p>
          <a:p>
            <a:pPr marL="0" indent="0" algn="just">
              <a:buFontTx/>
              <a:buNone/>
            </a:pPr>
            <a:r>
              <a:rPr lang="en-US" altLang="el-GR" sz="1600"/>
              <a:t>ITHAKI</a:t>
            </a:r>
          </a:p>
          <a:p>
            <a:pPr marL="0" indent="0" algn="just">
              <a:buFontTx/>
              <a:buNone/>
            </a:pPr>
            <a:r>
              <a:rPr lang="en-US" altLang="el-GR" sz="1600"/>
              <a:t>Is a hybrid which was created by the Aristotle University of Thessaloniki. It is cultivated mainly in Macedonia. It is vigorous and highly productive.</a:t>
            </a:r>
          </a:p>
          <a:p>
            <a:pPr marL="0" indent="0" algn="just">
              <a:buFontTx/>
              <a:buNone/>
            </a:pPr>
            <a:endParaRPr lang="en-US" altLang="el-GR" sz="1600"/>
          </a:p>
          <a:p>
            <a:pPr marL="0" indent="0" algn="just">
              <a:buFontTx/>
              <a:buNone/>
            </a:pPr>
            <a:r>
              <a:rPr lang="en-US" altLang="el-GR" sz="1600"/>
              <a:t>FRAOULA</a:t>
            </a:r>
          </a:p>
          <a:p>
            <a:pPr marL="0" indent="0" algn="just">
              <a:buFontTx/>
              <a:buNone/>
            </a:pPr>
            <a:r>
              <a:rPr lang="en-US" altLang="el-GR" sz="1600"/>
              <a:t>A greek variety which is recommended mainly for cultivationin Peloponnese and Sterea Greece. It is highly productive but has short shelf life and it is not particularly resistant to transportation treatments.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περιεχομένου 2">
            <a:extLst>
              <a:ext uri="{FF2B5EF4-FFF2-40B4-BE49-F238E27FC236}">
                <a16:creationId xmlns:a16="http://schemas.microsoft.com/office/drawing/2014/main" id="{962DFCB9-02CE-4A09-AFB4-A8CD9EB2D7F1}"/>
              </a:ext>
            </a:extLst>
          </p:cNvPr>
          <p:cNvSpPr>
            <a:spLocks noGrp="1" noChangeArrowheads="1"/>
          </p:cNvSpPr>
          <p:nvPr>
            <p:ph idx="1"/>
          </p:nvPr>
        </p:nvSpPr>
        <p:spPr>
          <a:xfrm>
            <a:off x="457200" y="115888"/>
            <a:ext cx="8229600" cy="6010275"/>
          </a:xfrm>
        </p:spPr>
        <p:txBody>
          <a:bodyPr/>
          <a:lstStyle/>
          <a:p>
            <a:pPr marL="0" indent="0">
              <a:buFontTx/>
              <a:buNone/>
            </a:pPr>
            <a:r>
              <a:rPr lang="en-US" altLang="el-GR" sz="1800"/>
              <a:t>CRIMSON SEEDLESS</a:t>
            </a:r>
          </a:p>
          <a:p>
            <a:pPr marL="0" indent="0">
              <a:buFontTx/>
              <a:buNone/>
            </a:pPr>
            <a:r>
              <a:rPr lang="en-US" altLang="el-GR" sz="1800"/>
              <a:t>Red and seedless, late maturing, highly productive variety. It is recommended for cultivation in Peloponnese, Thessaly, Macedonia, Thrace, Dodecanese and Crete, highly productive. </a:t>
            </a:r>
          </a:p>
          <a:p>
            <a:pPr marL="0" indent="0">
              <a:buFontTx/>
              <a:buNone/>
            </a:pPr>
            <a:endParaRPr lang="en-US" altLang="el-GR" sz="1800"/>
          </a:p>
          <a:p>
            <a:pPr marL="0" indent="0">
              <a:buFontTx/>
              <a:buNone/>
            </a:pPr>
            <a:r>
              <a:rPr lang="en-US" altLang="el-GR" sz="1800"/>
              <a:t>RIBIER</a:t>
            </a:r>
          </a:p>
          <a:p>
            <a:pPr marL="0" indent="0" algn="just">
              <a:buFontTx/>
              <a:buNone/>
            </a:pPr>
            <a:r>
              <a:rPr lang="en-US" altLang="el-GR" sz="1800"/>
              <a:t>Grown mainly in the countries of the Mediterranean. In Greece it is cultivated in Thessaly, Macedonia and Central Greece vigorous variety, highly productive(over 300 kilos per stremma). Needs deep, fertile, cool soil with sunlight exposure. The varity is sensitive to winter freezes. The grape berries are large and uniform in color.</a:t>
            </a:r>
          </a:p>
          <a:p>
            <a:pPr marL="0" indent="0" algn="just">
              <a:buFontTx/>
              <a:buNone/>
            </a:pPr>
            <a:endParaRPr lang="en-US" altLang="el-GR" sz="1800"/>
          </a:p>
          <a:p>
            <a:pPr marL="0" indent="0" algn="just">
              <a:buFontTx/>
              <a:buNone/>
            </a:pPr>
            <a:r>
              <a:rPr lang="en-US" altLang="el-GR" sz="1800"/>
              <a:t>ATTICA SEEDLESS</a:t>
            </a:r>
          </a:p>
          <a:p>
            <a:pPr marL="0" indent="0" algn="just">
              <a:buFontTx/>
              <a:buNone/>
            </a:pPr>
            <a:r>
              <a:rPr lang="en-US" altLang="el-GR" sz="1800"/>
              <a:t>The variety is cultivated only in the region of Attica. It is a red, seedless, of medium vigorousness and highly productive. A variety of early development which produces fruits of high contain in sugars (the grape juice contains 5-8 g/l sugars and 160-200 g/l acids expressed as tartaric acid). The variety is also strong to transportation treatments.</a:t>
            </a:r>
          </a:p>
          <a:p>
            <a:pPr marL="0" indent="0">
              <a:buFontTx/>
              <a:buNone/>
            </a:pPr>
            <a:endParaRPr lang="el-GR" altLang="el-GR"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περιεχομένου 2">
            <a:extLst>
              <a:ext uri="{FF2B5EF4-FFF2-40B4-BE49-F238E27FC236}">
                <a16:creationId xmlns:a16="http://schemas.microsoft.com/office/drawing/2014/main" id="{91893353-6E8F-4197-84B2-280E92A5E37B}"/>
              </a:ext>
            </a:extLst>
          </p:cNvPr>
          <p:cNvSpPr>
            <a:spLocks noGrp="1" noChangeArrowheads="1"/>
          </p:cNvSpPr>
          <p:nvPr>
            <p:ph idx="1"/>
          </p:nvPr>
        </p:nvSpPr>
        <p:spPr>
          <a:xfrm>
            <a:off x="457200" y="0"/>
            <a:ext cx="8229600" cy="6126163"/>
          </a:xfrm>
        </p:spPr>
        <p:txBody>
          <a:bodyPr/>
          <a:lstStyle/>
          <a:p>
            <a:pPr marL="0" indent="0" algn="ctr">
              <a:buFontTx/>
              <a:buNone/>
            </a:pPr>
            <a:r>
              <a:rPr lang="en-US" altLang="el-GR" sz="1600" b="1"/>
              <a:t>White table grape variety</a:t>
            </a:r>
          </a:p>
          <a:p>
            <a:pPr marL="0" indent="0" algn="just">
              <a:buFontTx/>
              <a:buNone/>
            </a:pPr>
            <a:r>
              <a:rPr lang="en-US" altLang="el-GR" sz="1600"/>
              <a:t>PERLETTE</a:t>
            </a:r>
          </a:p>
          <a:p>
            <a:pPr marL="0" indent="0" algn="just">
              <a:buFontTx/>
              <a:buNone/>
            </a:pPr>
            <a:r>
              <a:rPr lang="en-US" altLang="el-GR" sz="1600"/>
              <a:t>A white variety cultivated in the region of Macedonia. Used mainly for the production of canned fruits. The variety is vigorous and productive and when it is irrigated can produce 2500 kg/1000m2.</a:t>
            </a:r>
          </a:p>
          <a:p>
            <a:pPr marL="0" indent="0" algn="just">
              <a:buFontTx/>
              <a:buNone/>
            </a:pPr>
            <a:endParaRPr lang="en-US" altLang="el-GR" sz="1600"/>
          </a:p>
          <a:p>
            <a:pPr marL="0" indent="0" algn="just">
              <a:buFontTx/>
              <a:buNone/>
            </a:pPr>
            <a:r>
              <a:rPr lang="en-US" altLang="el-GR" sz="1600"/>
              <a:t>VICTORIA</a:t>
            </a:r>
          </a:p>
          <a:p>
            <a:pPr marL="0" indent="0" algn="just">
              <a:buFontTx/>
              <a:buNone/>
            </a:pPr>
            <a:r>
              <a:rPr lang="en-US" altLang="el-GR" sz="1600"/>
              <a:t>The variety is cultivated in Halkidiki, Kavala, Larissa, Achaia and Corinth. It is of medium vigorousness and highly productive w. It is an early variety which withstand transportation handlings.</a:t>
            </a:r>
          </a:p>
          <a:p>
            <a:pPr marL="0" indent="0" algn="just">
              <a:buFontTx/>
              <a:buNone/>
            </a:pPr>
            <a:endParaRPr lang="en-US" altLang="el-GR" sz="1600"/>
          </a:p>
          <a:p>
            <a:pPr marL="0" indent="0" algn="just">
              <a:buFontTx/>
              <a:buNone/>
            </a:pPr>
            <a:r>
              <a:rPr lang="en-US" altLang="el-GR" sz="1600"/>
              <a:t>SUPERIOR SEEDLESS</a:t>
            </a:r>
          </a:p>
          <a:p>
            <a:pPr marL="0" indent="0" algn="just">
              <a:buFontTx/>
              <a:buNone/>
            </a:pPr>
            <a:r>
              <a:rPr lang="en-US" altLang="el-GR" sz="1600"/>
              <a:t>A variety which is grown in Peloponnese, Central Greece, Cyclades and the Dodecanese. A white, seedless, early variety, of medium - high productivity and very vigorous.</a:t>
            </a:r>
            <a:endParaRPr lang="el-GR" altLang="el-GR" sz="1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περιεχομένου 2">
            <a:extLst>
              <a:ext uri="{FF2B5EF4-FFF2-40B4-BE49-F238E27FC236}">
                <a16:creationId xmlns:a16="http://schemas.microsoft.com/office/drawing/2014/main" id="{B8C9BE43-D57A-445B-B516-7A35BEF4A86C}"/>
              </a:ext>
            </a:extLst>
          </p:cNvPr>
          <p:cNvSpPr>
            <a:spLocks noGrp="1" noChangeArrowheads="1"/>
          </p:cNvSpPr>
          <p:nvPr>
            <p:ph idx="1"/>
          </p:nvPr>
        </p:nvSpPr>
        <p:spPr>
          <a:xfrm>
            <a:off x="457200" y="188913"/>
            <a:ext cx="8229600" cy="5937250"/>
          </a:xfrm>
        </p:spPr>
        <p:txBody>
          <a:bodyPr/>
          <a:lstStyle/>
          <a:p>
            <a:pPr marL="0" indent="0" algn="just">
              <a:buFontTx/>
              <a:buNone/>
            </a:pPr>
            <a:r>
              <a:rPr lang="en-US" altLang="el-GR" sz="1600"/>
              <a:t>RAZAKI</a:t>
            </a:r>
          </a:p>
          <a:p>
            <a:pPr marL="0" indent="0" algn="just">
              <a:buFontTx/>
              <a:buNone/>
            </a:pPr>
            <a:r>
              <a:rPr lang="en-US" altLang="el-GR" sz="1600"/>
              <a:t>White variety, widely spread around the world. Cultivated almost all over the Greek territory. Grape variety is very vigorous and highly productive. The variety is well adapted to different soil and climate conditions. Has long shelf life when stores in cold conditions and is resists transport treatments.</a:t>
            </a:r>
          </a:p>
          <a:p>
            <a:pPr marL="0" indent="0" algn="just">
              <a:buFontTx/>
              <a:buNone/>
            </a:pPr>
            <a:endParaRPr lang="en-US" altLang="el-GR" sz="1600"/>
          </a:p>
          <a:p>
            <a:pPr marL="0" indent="0" algn="just">
              <a:buFontTx/>
              <a:buNone/>
            </a:pPr>
            <a:r>
              <a:rPr lang="en-US" altLang="el-GR" sz="1600"/>
              <a:t>ITALIA</a:t>
            </a:r>
          </a:p>
          <a:p>
            <a:pPr marL="0" indent="0" algn="just">
              <a:buFontTx/>
              <a:buNone/>
            </a:pPr>
            <a:r>
              <a:rPr lang="en-US" altLang="el-GR" sz="1600"/>
              <a:t>Cultivated almost all over the Greek territory. The variety is vigorous and very productive. It is an excellent variety with a slight Muscat flavor.</a:t>
            </a:r>
          </a:p>
          <a:p>
            <a:pPr marL="0" indent="0" algn="just">
              <a:buFontTx/>
              <a:buNone/>
            </a:pPr>
            <a:endParaRPr lang="en-US" altLang="el-GR" sz="1600"/>
          </a:p>
          <a:p>
            <a:pPr marL="0" indent="0" algn="just">
              <a:buFontTx/>
              <a:buNone/>
            </a:pPr>
            <a:r>
              <a:rPr lang="en-US" altLang="el-GR" sz="1600"/>
              <a:t>OPSIMOS SOUFLIOU</a:t>
            </a:r>
          </a:p>
          <a:p>
            <a:pPr marL="0" indent="0" algn="just">
              <a:buFontTx/>
              <a:buNone/>
            </a:pPr>
            <a:r>
              <a:rPr lang="en-US" altLang="el-GR" sz="1600"/>
              <a:t>Cultivated in Macedonia and Thrace. It is white vigorous and very productive variety.</a:t>
            </a:r>
          </a:p>
          <a:p>
            <a:pPr marL="0" indent="0" algn="just">
              <a:buFontTx/>
              <a:buNone/>
            </a:pPr>
            <a:endParaRPr lang="en-US" altLang="el-GR" sz="1600"/>
          </a:p>
          <a:p>
            <a:pPr marL="0" indent="0" algn="just">
              <a:buFontTx/>
              <a:buNone/>
            </a:pPr>
            <a:r>
              <a:rPr lang="en-US" altLang="el-GR" sz="1600"/>
              <a:t>OPSIMOS EDESSIS</a:t>
            </a:r>
          </a:p>
          <a:p>
            <a:pPr marL="0" indent="0" algn="just">
              <a:buFontTx/>
              <a:buNone/>
            </a:pPr>
            <a:r>
              <a:rPr lang="en-US" altLang="el-GR" sz="1600"/>
              <a:t>Cultivated mainly in Macedonia. It is a white variety. It is vigorous and very productive variety, persists the transportation treatments and has long shelf life.. Reserved for the Greek market.</a:t>
            </a:r>
          </a:p>
          <a:p>
            <a:pPr marL="0" indent="0" algn="just">
              <a:buFontTx/>
              <a:buNone/>
            </a:pPr>
            <a:endParaRPr lang="en-US" altLang="el-GR" sz="1600"/>
          </a:p>
          <a:p>
            <a:pPr marL="0" indent="0" algn="just">
              <a:buFontTx/>
              <a:buNone/>
            </a:pPr>
            <a:r>
              <a:rPr lang="en-US" altLang="el-GR" sz="1600"/>
              <a:t>SIDERITIS</a:t>
            </a:r>
          </a:p>
          <a:p>
            <a:pPr marL="0" indent="0" algn="just">
              <a:buFontTx/>
              <a:buNone/>
            </a:pPr>
            <a:r>
              <a:rPr lang="en-US" altLang="el-GR" sz="1600"/>
              <a:t>A Greek variety which matures slowly, vigorous and productive. The variety is used in order to produce sparkling wines.</a:t>
            </a:r>
            <a:endParaRPr lang="el-GR" altLang="el-GR" sz="1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περιεχομένου 2">
            <a:extLst>
              <a:ext uri="{FF2B5EF4-FFF2-40B4-BE49-F238E27FC236}">
                <a16:creationId xmlns:a16="http://schemas.microsoft.com/office/drawing/2014/main" id="{28977917-BC3A-4945-9695-7BE81BCCB0CA}"/>
              </a:ext>
            </a:extLst>
          </p:cNvPr>
          <p:cNvSpPr>
            <a:spLocks noGrp="1" noChangeArrowheads="1"/>
          </p:cNvSpPr>
          <p:nvPr>
            <p:ph idx="1"/>
          </p:nvPr>
        </p:nvSpPr>
        <p:spPr>
          <a:xfrm>
            <a:off x="457200" y="188913"/>
            <a:ext cx="8229600" cy="5937250"/>
          </a:xfrm>
        </p:spPr>
        <p:txBody>
          <a:bodyPr/>
          <a:lstStyle/>
          <a:p>
            <a:pPr marL="0" indent="0" algn="ctr">
              <a:buFontTx/>
              <a:buNone/>
            </a:pPr>
            <a:r>
              <a:rPr lang="en-US" altLang="el-GR" sz="1600" b="1"/>
              <a:t>Red wine grape variety</a:t>
            </a:r>
          </a:p>
          <a:p>
            <a:pPr marL="0" indent="0" algn="just">
              <a:buFontTx/>
              <a:buNone/>
            </a:pPr>
            <a:r>
              <a:rPr lang="en-US" altLang="el-GR" sz="1600"/>
              <a:t>AGIORGITIKO</a:t>
            </a:r>
          </a:p>
          <a:p>
            <a:pPr marL="0" indent="0" algn="just">
              <a:buFontTx/>
              <a:buNone/>
            </a:pPr>
            <a:r>
              <a:rPr lang="en-US" altLang="el-GR" sz="1600"/>
              <a:t>Greek red variety. It is grown mainly in Corinth. Vigorous and very productive variety. Depending on the altitude it produces different types of products.</a:t>
            </a:r>
          </a:p>
          <a:p>
            <a:pPr marL="0" indent="0" algn="just">
              <a:buFontTx/>
              <a:buNone/>
            </a:pPr>
            <a:endParaRPr lang="en-US" altLang="el-GR" sz="1600"/>
          </a:p>
          <a:p>
            <a:pPr marL="0" indent="0" algn="just">
              <a:buFontTx/>
              <a:buNone/>
            </a:pPr>
            <a:r>
              <a:rPr lang="en-US" altLang="el-GR" sz="1600"/>
              <a:t>VERJAMI BLACK</a:t>
            </a:r>
          </a:p>
          <a:p>
            <a:pPr marL="0" indent="0" algn="just">
              <a:buFontTx/>
              <a:buNone/>
            </a:pPr>
            <a:r>
              <a:rPr lang="en-US" altLang="el-GR" sz="1600"/>
              <a:t>Grown in Lefkada, Preveza, Agrinio and Patra. A vigorous variety, very productive and resistant to diseases. Wines of high alcohol percentage and good acidity are produced by this variety.</a:t>
            </a:r>
          </a:p>
          <a:p>
            <a:pPr marL="0" indent="0" algn="just">
              <a:buFontTx/>
              <a:buNone/>
            </a:pPr>
            <a:endParaRPr lang="en-US" altLang="el-GR" sz="1600"/>
          </a:p>
          <a:p>
            <a:pPr marL="0" indent="0" algn="just">
              <a:buFontTx/>
              <a:buNone/>
            </a:pPr>
            <a:r>
              <a:rPr lang="en-US" altLang="el-GR" sz="1600"/>
              <a:t>KOTSIFALI</a:t>
            </a:r>
          </a:p>
          <a:p>
            <a:pPr marL="0" indent="0" algn="just">
              <a:buFontTx/>
              <a:buNone/>
            </a:pPr>
            <a:r>
              <a:rPr lang="en-US" altLang="el-GR" sz="1600"/>
              <a:t>Cretan red variety.. The variety is vigorous, robust, fertile, productive, of moderate resistance to drought and diseases. The variety produces high-grade, aromatic, low acidity with unstable color wine.</a:t>
            </a:r>
          </a:p>
          <a:p>
            <a:pPr marL="0" indent="0" algn="just">
              <a:buFontTx/>
              <a:buNone/>
            </a:pPr>
            <a:endParaRPr lang="en-US" altLang="el-GR" sz="1600"/>
          </a:p>
          <a:p>
            <a:pPr marL="0" indent="0" algn="just">
              <a:buFontTx/>
              <a:buNone/>
            </a:pPr>
            <a:r>
              <a:rPr lang="en-US" altLang="el-GR" sz="1600"/>
              <a:t>KRASSATO</a:t>
            </a:r>
          </a:p>
          <a:p>
            <a:pPr marL="0" indent="0" algn="just">
              <a:buFontTx/>
              <a:buNone/>
            </a:pPr>
            <a:r>
              <a:rPr lang="en-US" altLang="el-GR" sz="1600"/>
              <a:t>Thessalian red variety. The plant is vigorous, robust, fertile, productive, relatively resistant to diseases. The variety produces high-grade, moderate acidity, moderate color wine.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περιεχομένου 2">
            <a:extLst>
              <a:ext uri="{FF2B5EF4-FFF2-40B4-BE49-F238E27FC236}">
                <a16:creationId xmlns:a16="http://schemas.microsoft.com/office/drawing/2014/main" id="{BAF2C3C0-A7D0-42B8-9303-0C8BA94654A7}"/>
              </a:ext>
            </a:extLst>
          </p:cNvPr>
          <p:cNvSpPr>
            <a:spLocks noGrp="1" noChangeArrowheads="1"/>
          </p:cNvSpPr>
          <p:nvPr>
            <p:ph idx="1"/>
          </p:nvPr>
        </p:nvSpPr>
        <p:spPr>
          <a:xfrm>
            <a:off x="457200" y="188913"/>
            <a:ext cx="8229600" cy="5937250"/>
          </a:xfrm>
        </p:spPr>
        <p:txBody>
          <a:bodyPr/>
          <a:lstStyle/>
          <a:p>
            <a:pPr marL="0" indent="0">
              <a:buFontTx/>
              <a:buNone/>
            </a:pPr>
            <a:r>
              <a:rPr lang="en-US" altLang="el-GR" sz="1600"/>
              <a:t>LIMNIO</a:t>
            </a:r>
          </a:p>
          <a:p>
            <a:pPr marL="0" indent="0" algn="just">
              <a:buFontTx/>
              <a:buNone/>
            </a:pPr>
            <a:r>
              <a:rPr lang="en-US" altLang="el-GR" sz="1600"/>
              <a:t>Greek red variety of Limnos. Grown in Limnos, Halkidiki, Evro, Rodopi, Xanthi, Kavala, Serres and Larissa. The plant is of medium vigorosness, fruitful, productive, very resistant to diseases and drought. The variety produces high-grade, medium acidity, with a medium color, light aroma wine.</a:t>
            </a:r>
          </a:p>
          <a:p>
            <a:pPr marL="0" indent="0" algn="just">
              <a:buFontTx/>
              <a:buNone/>
            </a:pPr>
            <a:endParaRPr lang="en-US" altLang="el-GR" sz="1600"/>
          </a:p>
          <a:p>
            <a:pPr marL="0" indent="0" algn="just">
              <a:buFontTx/>
              <a:buNone/>
            </a:pPr>
            <a:r>
              <a:rPr lang="en-US" altLang="el-GR" sz="1600"/>
              <a:t>LIATIKO</a:t>
            </a:r>
          </a:p>
          <a:p>
            <a:pPr marL="0" indent="0" algn="just">
              <a:buFontTx/>
              <a:buNone/>
            </a:pPr>
            <a:r>
              <a:rPr lang="en-US" altLang="el-GR" sz="1600"/>
              <a:t>Dry red variety of Crete. The variety is vigorous, robust, fertile, highly productive, aromatic, moderately resistant to diseases and drought.</a:t>
            </a:r>
          </a:p>
          <a:p>
            <a:pPr marL="0" indent="0" algn="just">
              <a:buFontTx/>
              <a:buNone/>
            </a:pPr>
            <a:endParaRPr lang="en-US" altLang="el-GR" sz="1600"/>
          </a:p>
          <a:p>
            <a:pPr marL="0" indent="0" algn="just">
              <a:buFontTx/>
              <a:buNone/>
            </a:pPr>
            <a:r>
              <a:rPr lang="en-US" altLang="el-GR" sz="1600"/>
              <a:t>MANDILARIA</a:t>
            </a:r>
          </a:p>
          <a:p>
            <a:pPr marL="0" indent="0" algn="just">
              <a:buFontTx/>
              <a:buNone/>
            </a:pPr>
            <a:r>
              <a:rPr lang="en-US" altLang="el-GR" sz="1600"/>
              <a:t>Cultivated in Cyclades, Rhodes, Crete, Peloponnese, Attica, Viotia, Thessaly, Evia and Macedonia. The variety is vigorous, very robust, productive, drought resistant. The wine produced out of this variety is of medium to low alcohol, medium acidity, rich in color.</a:t>
            </a:r>
          </a:p>
          <a:p>
            <a:pPr marL="0" indent="0" algn="just">
              <a:buFontTx/>
              <a:buNone/>
            </a:pPr>
            <a:endParaRPr lang="en-US" altLang="el-GR" sz="1600"/>
          </a:p>
          <a:p>
            <a:pPr marL="0" indent="0" algn="just">
              <a:buFontTx/>
              <a:buNone/>
            </a:pPr>
            <a:r>
              <a:rPr lang="en-US" altLang="el-GR" sz="1600"/>
              <a:t>MAVRODAPHNE</a:t>
            </a:r>
          </a:p>
          <a:p>
            <a:pPr marL="0" indent="0" algn="just">
              <a:buFontTx/>
              <a:buNone/>
            </a:pPr>
            <a:r>
              <a:rPr lang="en-US" altLang="el-GR" sz="1600"/>
              <a:t>Red variety cultivated in the prefectures of Achaia, Ilia, Kefallinia, Lefkada. The plant is of medium vigorous and robustness, fertile, productive, and sensitive to drought. The wine can be dry and sweet, high-grade, medium acidity, with good color.</a:t>
            </a:r>
          </a:p>
          <a:p>
            <a:pPr marL="0" indent="0">
              <a:buFontTx/>
              <a:buNone/>
            </a:pPr>
            <a:endParaRPr lang="el-GR" altLang="el-GR" sz="16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περιεχομένου 2">
            <a:extLst>
              <a:ext uri="{FF2B5EF4-FFF2-40B4-BE49-F238E27FC236}">
                <a16:creationId xmlns:a16="http://schemas.microsoft.com/office/drawing/2014/main" id="{F3A308F7-20EA-4633-ADC5-86BC78BF63E9}"/>
              </a:ext>
            </a:extLst>
          </p:cNvPr>
          <p:cNvSpPr>
            <a:spLocks noGrp="1" noChangeArrowheads="1"/>
          </p:cNvSpPr>
          <p:nvPr>
            <p:ph idx="1"/>
          </p:nvPr>
        </p:nvSpPr>
        <p:spPr>
          <a:xfrm>
            <a:off x="457200" y="260350"/>
            <a:ext cx="8229600" cy="5865813"/>
          </a:xfrm>
        </p:spPr>
        <p:txBody>
          <a:bodyPr/>
          <a:lstStyle/>
          <a:p>
            <a:pPr marL="0" indent="0" algn="just">
              <a:buFontTx/>
              <a:buNone/>
            </a:pPr>
            <a:r>
              <a:rPr lang="en-US" altLang="el-GR" sz="1600"/>
              <a:t>MESENIKOLA BLACK </a:t>
            </a:r>
          </a:p>
          <a:p>
            <a:pPr marL="0" indent="0" algn="just">
              <a:buFontTx/>
              <a:buNone/>
            </a:pPr>
            <a:r>
              <a:rPr lang="en-US" altLang="el-GR" sz="1600"/>
              <a:t>Red variety cultivated in Mesenikola Karditsa. The variety is of medium vigorousness and robustness fertile, productive. Wine is moderate, moderate acidity, moderate color.</a:t>
            </a:r>
          </a:p>
          <a:p>
            <a:pPr marL="0" indent="0" algn="just">
              <a:buFontTx/>
              <a:buNone/>
            </a:pPr>
            <a:endParaRPr lang="en-US" altLang="el-GR" sz="1600"/>
          </a:p>
          <a:p>
            <a:pPr marL="0" indent="0" algn="just">
              <a:buFontTx/>
              <a:buNone/>
            </a:pPr>
            <a:r>
              <a:rPr lang="en-US" altLang="el-GR" sz="1600"/>
              <a:t>MUSCAT DE HAMBURG</a:t>
            </a:r>
          </a:p>
          <a:p>
            <a:pPr marL="0" indent="0" algn="just">
              <a:buFontTx/>
              <a:buNone/>
            </a:pPr>
            <a:r>
              <a:rPr lang="en-US" altLang="el-GR" sz="1600"/>
              <a:t>It is a variety which is cultivated for wine s and tablegrapes . Produced mainly in Thessaly and the prefecture of Thessaloniki. The variety is successfully cultivated under very different territorial and climatic conditions.</a:t>
            </a:r>
          </a:p>
          <a:p>
            <a:pPr marL="0" indent="0" algn="just">
              <a:buFontTx/>
              <a:buNone/>
            </a:pPr>
            <a:endParaRPr lang="en-US" altLang="el-GR" sz="1600"/>
          </a:p>
          <a:p>
            <a:pPr marL="0" indent="0" algn="just">
              <a:buFontTx/>
              <a:buNone/>
            </a:pPr>
            <a:r>
              <a:rPr lang="en-US" altLang="el-GR" sz="1600"/>
              <a:t>MOSCHOFILERO</a:t>
            </a:r>
          </a:p>
          <a:p>
            <a:pPr marL="0" indent="0" algn="just">
              <a:buFontTx/>
              <a:buNone/>
            </a:pPr>
            <a:r>
              <a:rPr lang="en-US" altLang="el-GR" sz="1600"/>
              <a:t>The variety grown in the Peloponnese, Lefkada, Zakyntho, Preveza and Florina. The plant is vigorous, robust, productive and relatively resistant in drought. The wine can be of high to moderate alcoholic strength, good to high acidity, with differences in its aromatic potential.</a:t>
            </a:r>
          </a:p>
          <a:p>
            <a:pPr marL="0" indent="0" algn="just">
              <a:buFontTx/>
              <a:buNone/>
            </a:pPr>
            <a:endParaRPr lang="en-US" altLang="el-GR" sz="1600"/>
          </a:p>
          <a:p>
            <a:pPr marL="0" indent="0" algn="just">
              <a:buFontTx/>
              <a:buNone/>
            </a:pPr>
            <a:r>
              <a:rPr lang="en-US" altLang="el-GR" sz="1600"/>
              <a:t>NEGOSKA</a:t>
            </a:r>
          </a:p>
          <a:p>
            <a:pPr marL="0" indent="0" algn="just">
              <a:buFontTx/>
              <a:buNone/>
            </a:pPr>
            <a:r>
              <a:rPr lang="en-US" altLang="el-GR" sz="1600"/>
              <a:t>Red variety of Goumenissa. The variety is vigorous, robust, fertile, productive and resistant to most diseases. The wine is high grade, medium acidity with good color.</a:t>
            </a:r>
            <a:endParaRPr lang="el-GR" altLang="el-GR" sz="16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περιεχομένου 2">
            <a:extLst>
              <a:ext uri="{FF2B5EF4-FFF2-40B4-BE49-F238E27FC236}">
                <a16:creationId xmlns:a16="http://schemas.microsoft.com/office/drawing/2014/main" id="{E22A433C-38EC-4248-9D36-64A8025CEBFD}"/>
              </a:ext>
            </a:extLst>
          </p:cNvPr>
          <p:cNvSpPr>
            <a:spLocks noGrp="1" noChangeArrowheads="1"/>
          </p:cNvSpPr>
          <p:nvPr>
            <p:ph idx="1"/>
          </p:nvPr>
        </p:nvSpPr>
        <p:spPr>
          <a:xfrm>
            <a:off x="457200" y="115888"/>
            <a:ext cx="8229600" cy="6010275"/>
          </a:xfrm>
        </p:spPr>
        <p:txBody>
          <a:bodyPr/>
          <a:lstStyle/>
          <a:p>
            <a:pPr marL="0" indent="0" algn="just">
              <a:buFontTx/>
              <a:buNone/>
            </a:pPr>
            <a:r>
              <a:rPr lang="en-US" altLang="el-GR" sz="1600"/>
              <a:t>XINOMAVRO</a:t>
            </a:r>
          </a:p>
          <a:p>
            <a:pPr marL="0" indent="0" algn="just">
              <a:buFontTx/>
              <a:buNone/>
            </a:pPr>
            <a:r>
              <a:rPr lang="en-US" altLang="el-GR" sz="1600"/>
              <a:t>Red variety of northern Greece. The variety is vigorous, robust, fertile, productive and sensitive to drought. In higher altitudes it produces dry wine, of high alcoholic grade, good acidity, good flavor and color.</a:t>
            </a:r>
          </a:p>
          <a:p>
            <a:pPr marL="0" indent="0" algn="just">
              <a:buFontTx/>
              <a:buNone/>
            </a:pPr>
            <a:endParaRPr lang="en-US" altLang="el-GR" sz="1600"/>
          </a:p>
          <a:p>
            <a:pPr marL="0" indent="0" algn="just">
              <a:buFontTx/>
              <a:buNone/>
            </a:pPr>
            <a:r>
              <a:rPr lang="en-US" altLang="el-GR" sz="1600"/>
              <a:t>RODITIS</a:t>
            </a:r>
          </a:p>
          <a:p>
            <a:pPr marL="0" indent="0" algn="just">
              <a:buFontTx/>
              <a:buNone/>
            </a:pPr>
            <a:r>
              <a:rPr lang="en-US" altLang="el-GR" sz="1600"/>
              <a:t>The variety is vigorous, robust, fertile, productive and relatively resistant in drought. In mountainous regions it produces dry wine with a good balance between alcohol and acidity, with good flavor.</a:t>
            </a:r>
          </a:p>
          <a:p>
            <a:pPr marL="0" indent="0" algn="just">
              <a:buFontTx/>
              <a:buNone/>
            </a:pPr>
            <a:endParaRPr lang="en-US" altLang="el-GR" sz="1600"/>
          </a:p>
          <a:p>
            <a:pPr marL="0" indent="0" algn="just">
              <a:buFontTx/>
              <a:buNone/>
            </a:pPr>
            <a:r>
              <a:rPr lang="en-US" altLang="el-GR" sz="1600"/>
              <a:t>SEFKA</a:t>
            </a:r>
          </a:p>
          <a:p>
            <a:pPr marL="0" indent="0" algn="just">
              <a:buFontTx/>
              <a:buNone/>
            </a:pPr>
            <a:r>
              <a:rPr lang="en-US" altLang="el-GR" sz="1600"/>
              <a:t>A red variety of Bulgarian origin, grown in Macedonia and Thrace. The variety is very vigorous, fruitful, productive, resistant in drought. Wine is moderate in alcoholic strength, of moderate to low acidity and poor in color.</a:t>
            </a:r>
          </a:p>
          <a:p>
            <a:pPr marL="0" indent="0" algn="just">
              <a:buFontTx/>
              <a:buNone/>
            </a:pPr>
            <a:endParaRPr lang="en-US" altLang="el-GR" sz="1600"/>
          </a:p>
          <a:p>
            <a:pPr marL="0" indent="0" algn="just">
              <a:buFontTx/>
              <a:buNone/>
            </a:pPr>
            <a:r>
              <a:rPr lang="en-US" altLang="el-GR" sz="1600"/>
              <a:t>SIDERITIS</a:t>
            </a:r>
          </a:p>
          <a:p>
            <a:pPr marL="0" indent="0" algn="just">
              <a:buFontTx/>
              <a:buNone/>
            </a:pPr>
            <a:r>
              <a:rPr lang="en-US" altLang="el-GR" sz="1600"/>
              <a:t>Red variety grown in the Peloponnese. The variety is vigorous, robust, fertile, productive, resistant in drought. Wine is moderate in the alcoholic content, of high acidity.</a:t>
            </a:r>
            <a:endParaRPr lang="el-GR" altLang="el-GR" sz="16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περιεχομένου 2">
            <a:extLst>
              <a:ext uri="{FF2B5EF4-FFF2-40B4-BE49-F238E27FC236}">
                <a16:creationId xmlns:a16="http://schemas.microsoft.com/office/drawing/2014/main" id="{E6BB62E4-6C85-407E-B776-8D42B587767A}"/>
              </a:ext>
            </a:extLst>
          </p:cNvPr>
          <p:cNvSpPr>
            <a:spLocks noGrp="1" noChangeArrowheads="1"/>
          </p:cNvSpPr>
          <p:nvPr>
            <p:ph idx="1"/>
          </p:nvPr>
        </p:nvSpPr>
        <p:spPr>
          <a:xfrm>
            <a:off x="457200" y="44450"/>
            <a:ext cx="8229600" cy="6081713"/>
          </a:xfrm>
        </p:spPr>
        <p:txBody>
          <a:bodyPr/>
          <a:lstStyle/>
          <a:p>
            <a:pPr marL="0" indent="0" algn="just">
              <a:buFontTx/>
              <a:buNone/>
            </a:pPr>
            <a:r>
              <a:rPr lang="en-US" altLang="el-GR" sz="1600"/>
              <a:t>STAVROTO</a:t>
            </a:r>
          </a:p>
          <a:p>
            <a:pPr marL="0" indent="0" algn="just">
              <a:buFontTx/>
              <a:buNone/>
            </a:pPr>
            <a:r>
              <a:rPr lang="en-US" altLang="el-GR" sz="1600"/>
              <a:t>Red variety grown in Larissa. The variety is vigorous, robust, fertile, productive. Wine is moderate in alcohol content, of medium acidity, moderate in color.</a:t>
            </a:r>
          </a:p>
          <a:p>
            <a:pPr marL="0" indent="0" algn="just">
              <a:buFontTx/>
              <a:buNone/>
            </a:pPr>
            <a:endParaRPr lang="en-US" altLang="el-GR" sz="1600"/>
          </a:p>
          <a:p>
            <a:pPr marL="0" indent="0" algn="just">
              <a:buFontTx/>
              <a:buNone/>
            </a:pPr>
            <a:r>
              <a:rPr lang="en-US" altLang="el-GR" sz="1600"/>
              <a:t>CABERNET SAUVIGNON</a:t>
            </a:r>
          </a:p>
          <a:p>
            <a:pPr marL="0" indent="0" algn="just">
              <a:buFontTx/>
              <a:buNone/>
            </a:pPr>
            <a:r>
              <a:rPr lang="en-US" altLang="el-GR" sz="1600"/>
              <a:t>International variety originates from France. Grown all over Greece. The plant is vigorous, fertile, moderately productive and very sensitive to drought. The wine shows good balance between alcohol and acidity, has intense aromas.</a:t>
            </a:r>
          </a:p>
          <a:p>
            <a:pPr marL="0" indent="0" algn="just">
              <a:buFontTx/>
              <a:buNone/>
            </a:pPr>
            <a:endParaRPr lang="en-US" altLang="el-GR" sz="1600"/>
          </a:p>
          <a:p>
            <a:pPr marL="0" indent="0" algn="just">
              <a:buFontTx/>
              <a:buNone/>
            </a:pPr>
            <a:r>
              <a:rPr lang="en-US" altLang="el-GR" sz="1600"/>
              <a:t>CARIGNAN</a:t>
            </a:r>
          </a:p>
          <a:p>
            <a:pPr marL="0" indent="0" algn="just">
              <a:buFontTx/>
              <a:buNone/>
            </a:pPr>
            <a:r>
              <a:rPr lang="en-US" altLang="el-GR" sz="1600"/>
              <a:t>Spanish red variety. Grown in Crete, the Peloponnese, Sterea Greece, Epirus and Thrace. The plant is vigorous, very fertile, productive and very resistant to drought. The wine is high in alcohol degrees, of moderate acidity, with good color and nice body.</a:t>
            </a:r>
          </a:p>
          <a:p>
            <a:pPr marL="0" indent="0" algn="just">
              <a:buFontTx/>
              <a:buNone/>
            </a:pPr>
            <a:endParaRPr lang="en-US" altLang="el-GR" sz="1600"/>
          </a:p>
          <a:p>
            <a:pPr marL="0" indent="0" algn="just">
              <a:buFontTx/>
              <a:buNone/>
            </a:pPr>
            <a:r>
              <a:rPr lang="en-US" altLang="el-GR" sz="1600"/>
              <a:t>CINSAULT</a:t>
            </a:r>
          </a:p>
          <a:p>
            <a:pPr marL="0" indent="0" algn="just">
              <a:buFontTx/>
              <a:buNone/>
            </a:pPr>
            <a:r>
              <a:rPr lang="en-US" altLang="el-GR" sz="1600"/>
              <a:t>Red Mediterranean variety. Grown in the Dodecanese, Thessaly and Crete. The plant is of medium vigor, fruitful, very productive and resistant to drought. The wine is rich in sugars, moderate acidity, with good color and body.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περιεχομένου 2">
            <a:extLst>
              <a:ext uri="{FF2B5EF4-FFF2-40B4-BE49-F238E27FC236}">
                <a16:creationId xmlns:a16="http://schemas.microsoft.com/office/drawing/2014/main" id="{16772CFA-4CA6-4817-B63F-C502DA485F95}"/>
              </a:ext>
            </a:extLst>
          </p:cNvPr>
          <p:cNvSpPr>
            <a:spLocks noGrp="1" noChangeArrowheads="1"/>
          </p:cNvSpPr>
          <p:nvPr>
            <p:ph idx="1"/>
          </p:nvPr>
        </p:nvSpPr>
        <p:spPr>
          <a:xfrm>
            <a:off x="457200" y="188913"/>
            <a:ext cx="8229600" cy="5937250"/>
          </a:xfrm>
        </p:spPr>
        <p:txBody>
          <a:bodyPr/>
          <a:lstStyle/>
          <a:p>
            <a:pPr marL="0" indent="0" eaLnBrk="1" hangingPunct="1">
              <a:buFontTx/>
              <a:buNone/>
            </a:pPr>
            <a:r>
              <a:rPr lang="en-US" altLang="el-GR"/>
              <a:t>Viticulture in Africa and Australia</a:t>
            </a:r>
          </a:p>
          <a:p>
            <a:pPr marL="0" indent="0" eaLnBrk="1" hangingPunct="1">
              <a:buFontTx/>
              <a:buNone/>
            </a:pPr>
            <a:endParaRPr lang="en-US" altLang="el-GR"/>
          </a:p>
          <a:p>
            <a:pPr marL="0" indent="0" algn="just" eaLnBrk="1" hangingPunct="1">
              <a:buFontTx/>
              <a:buNone/>
            </a:pPr>
            <a:r>
              <a:rPr lang="en-US" altLang="el-GR"/>
              <a:t>In South Africa, the first grapevines were planted by Dutch settlers in the Cape of Good Hope in 1616. In Australia viticulture began in 1788 but due to the humid climate all the attempts to grow grapes were unsuccessful. In the 1850s German Lutherans founded the now important wine industry of the Barossa Valley in South Australia.</a:t>
            </a:r>
            <a:endParaRPr lang="el-GR" alt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περιεχομένου 2">
            <a:extLst>
              <a:ext uri="{FF2B5EF4-FFF2-40B4-BE49-F238E27FC236}">
                <a16:creationId xmlns:a16="http://schemas.microsoft.com/office/drawing/2014/main" id="{257C5D27-57CA-44D0-A6EA-9989548811E8}"/>
              </a:ext>
            </a:extLst>
          </p:cNvPr>
          <p:cNvSpPr>
            <a:spLocks noGrp="1" noChangeArrowheads="1"/>
          </p:cNvSpPr>
          <p:nvPr>
            <p:ph idx="1"/>
          </p:nvPr>
        </p:nvSpPr>
        <p:spPr>
          <a:xfrm>
            <a:off x="457200" y="188913"/>
            <a:ext cx="8229600" cy="5937250"/>
          </a:xfrm>
        </p:spPr>
        <p:txBody>
          <a:bodyPr/>
          <a:lstStyle/>
          <a:p>
            <a:pPr marL="0" indent="0">
              <a:buFontTx/>
              <a:buNone/>
            </a:pPr>
            <a:r>
              <a:rPr lang="en-US" altLang="el-GR" sz="1600"/>
              <a:t>MERLOT</a:t>
            </a:r>
          </a:p>
          <a:p>
            <a:pPr marL="0" indent="0">
              <a:buFontTx/>
              <a:buNone/>
            </a:pPr>
            <a:r>
              <a:rPr lang="en-US" altLang="el-GR" sz="1600"/>
              <a:t>Red variety of French origin. Grown in Epirus, Thessaly, Macedonia and Peloponnese. The plant is vigorous, fertile, of medium productivity and sensitive to drought. The wine is high in alcoholic content, of good acidity, characteristic aroma, with good body.</a:t>
            </a:r>
          </a:p>
          <a:p>
            <a:pPr marL="0" indent="0">
              <a:buFontTx/>
              <a:buNone/>
            </a:pPr>
            <a:endParaRPr lang="en-US" altLang="el-GR" sz="1600"/>
          </a:p>
          <a:p>
            <a:pPr marL="0" indent="0">
              <a:buFontTx/>
              <a:buNone/>
            </a:pPr>
            <a:r>
              <a:rPr lang="en-US" altLang="el-GR" sz="1600"/>
              <a:t>SYRAH</a:t>
            </a:r>
          </a:p>
          <a:p>
            <a:pPr marL="0" indent="0">
              <a:buFontTx/>
              <a:buNone/>
            </a:pPr>
            <a:r>
              <a:rPr lang="en-US" altLang="el-GR" sz="1600"/>
              <a:t>Red variety. Grown in 16 prefectures in Greece. The plant is vigorous, fertile, of moderate productivity, sensitive to winds and drought. The wine varies in the alcoholic degrees, usually of moderate acidity, with an intense flavor and color.</a:t>
            </a:r>
          </a:p>
          <a:p>
            <a:pPr marL="0" indent="0">
              <a:buFontTx/>
              <a:buNone/>
            </a:pPr>
            <a:endParaRPr lang="en-US" altLang="el-GR" sz="1600"/>
          </a:p>
          <a:p>
            <a:pPr marL="0" indent="0">
              <a:buFontTx/>
              <a:buNone/>
            </a:pPr>
            <a:r>
              <a:rPr lang="en-US" altLang="el-GR" sz="1600"/>
              <a:t>GEWURZTRAMINER</a:t>
            </a:r>
          </a:p>
          <a:p>
            <a:pPr marL="0" indent="0">
              <a:buFontTx/>
              <a:buNone/>
            </a:pPr>
            <a:r>
              <a:rPr lang="en-US" altLang="el-GR" sz="1600"/>
              <a:t>Variety of Italian origin. Grown in Arcadia, Imathia and Florina. The variety is vigorous, moderately fertile, of low to medium productivity. Wine is high in alcohol content, low to moderate acidity, very aromatic.</a:t>
            </a:r>
            <a:endParaRPr lang="el-GR" altLang="el-GR" sz="16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Θέση περιεχομένου 2">
            <a:extLst>
              <a:ext uri="{FF2B5EF4-FFF2-40B4-BE49-F238E27FC236}">
                <a16:creationId xmlns:a16="http://schemas.microsoft.com/office/drawing/2014/main" id="{C81A88C4-CE2F-4AEF-9A6D-C608F64C287D}"/>
              </a:ext>
            </a:extLst>
          </p:cNvPr>
          <p:cNvSpPr>
            <a:spLocks noGrp="1" noChangeArrowheads="1"/>
          </p:cNvSpPr>
          <p:nvPr>
            <p:ph idx="1"/>
          </p:nvPr>
        </p:nvSpPr>
        <p:spPr>
          <a:xfrm>
            <a:off x="457200" y="188913"/>
            <a:ext cx="8229600" cy="5937250"/>
          </a:xfrm>
        </p:spPr>
        <p:txBody>
          <a:bodyPr/>
          <a:lstStyle/>
          <a:p>
            <a:pPr marL="0" indent="0" algn="ctr">
              <a:buFontTx/>
              <a:buNone/>
            </a:pPr>
            <a:r>
              <a:rPr lang="en-US" altLang="el-GR" sz="1600" b="1"/>
              <a:t>White wine grape variety</a:t>
            </a:r>
          </a:p>
          <a:p>
            <a:pPr marL="0" indent="0" algn="just">
              <a:buFontTx/>
              <a:buNone/>
            </a:pPr>
            <a:r>
              <a:rPr lang="en-US" altLang="el-GR" sz="1600"/>
              <a:t>VILANA</a:t>
            </a:r>
          </a:p>
          <a:p>
            <a:pPr marL="0" indent="0" algn="just">
              <a:buFontTx/>
              <a:buNone/>
            </a:pPr>
            <a:r>
              <a:rPr lang="en-US" altLang="el-GR" sz="1600"/>
              <a:t>White variety of Crete. It is vigorous, robust and very productive. Wine is moderate to high alcohol, with good acidity, moderately aromatic.</a:t>
            </a:r>
          </a:p>
          <a:p>
            <a:pPr marL="0" indent="0" algn="just">
              <a:buFontTx/>
              <a:buNone/>
            </a:pPr>
            <a:endParaRPr lang="en-US" altLang="el-GR" sz="1600"/>
          </a:p>
          <a:p>
            <a:pPr marL="0" indent="0" algn="just">
              <a:buFontTx/>
              <a:buNone/>
            </a:pPr>
            <a:r>
              <a:rPr lang="en-US" altLang="el-GR" sz="1600"/>
              <a:t>ATHIRI</a:t>
            </a:r>
          </a:p>
          <a:p>
            <a:pPr marL="0" indent="0" algn="just">
              <a:buFontTx/>
              <a:buNone/>
            </a:pPr>
            <a:r>
              <a:rPr lang="en-US" altLang="el-GR" sz="1600"/>
              <a:t>It is an old variety of the central and southern Aegean. It is very vigorous, fertile, productive and resistant to diseases. The wine is of average alcoholic strength, light aromatic, low acidity.</a:t>
            </a:r>
          </a:p>
          <a:p>
            <a:pPr marL="0" indent="0" algn="just">
              <a:buFontTx/>
              <a:buNone/>
            </a:pPr>
            <a:endParaRPr lang="en-US" altLang="el-GR" sz="1600"/>
          </a:p>
          <a:p>
            <a:pPr marL="0" indent="0" algn="just">
              <a:buFontTx/>
              <a:buNone/>
            </a:pPr>
            <a:r>
              <a:rPr lang="en-US" altLang="el-GR" sz="1600"/>
              <a:t>MUSCAT OF ALEXANDRIA OR MUSCAT WHITE</a:t>
            </a:r>
          </a:p>
          <a:p>
            <a:pPr marL="0" indent="0" algn="just">
              <a:buFontTx/>
              <a:buNone/>
            </a:pPr>
            <a:r>
              <a:rPr lang="en-US" altLang="el-GR" sz="1600"/>
              <a:t>White variety cultivated in Limnos, Ionian, Thessaly, Macedonia, Rhodes. The plant is vigorous, fertile, productive and resistant to drought. The wine is, dry, of good acidity, delivate and Muscat aromas. </a:t>
            </a:r>
          </a:p>
          <a:p>
            <a:pPr marL="0" indent="0" algn="just">
              <a:buFontTx/>
              <a:buNone/>
            </a:pPr>
            <a:endParaRPr lang="en-US" altLang="el-GR" sz="1600"/>
          </a:p>
          <a:p>
            <a:pPr marL="0" indent="0" algn="just">
              <a:buFontTx/>
              <a:buNone/>
            </a:pPr>
            <a:r>
              <a:rPr lang="en-US" altLang="el-GR" sz="1600"/>
              <a:t>MUSCAT OF SAMOS</a:t>
            </a:r>
          </a:p>
          <a:p>
            <a:pPr marL="0" indent="0" algn="just">
              <a:buFontTx/>
              <a:buNone/>
            </a:pPr>
            <a:r>
              <a:rPr lang="en-US" altLang="el-GR" sz="1600"/>
              <a:t>The variety is grown almost all over Greece. The variety is of medium vigorousness, fruitful, productive. Wines are is, dry and sweet, of moderate acidity and intense aromas.</a:t>
            </a:r>
            <a:endParaRPr lang="el-GR" altLang="el-GR" sz="1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περιεχομένου 2">
            <a:extLst>
              <a:ext uri="{FF2B5EF4-FFF2-40B4-BE49-F238E27FC236}">
                <a16:creationId xmlns:a16="http://schemas.microsoft.com/office/drawing/2014/main" id="{400F3AAF-8D1E-47D6-A4E5-0ADF2B780D43}"/>
              </a:ext>
            </a:extLst>
          </p:cNvPr>
          <p:cNvSpPr>
            <a:spLocks noGrp="1" noChangeArrowheads="1"/>
          </p:cNvSpPr>
          <p:nvPr>
            <p:ph idx="1"/>
          </p:nvPr>
        </p:nvSpPr>
        <p:spPr>
          <a:xfrm>
            <a:off x="457200" y="260350"/>
            <a:ext cx="8229600" cy="5865813"/>
          </a:xfrm>
        </p:spPr>
        <p:txBody>
          <a:bodyPr/>
          <a:lstStyle/>
          <a:p>
            <a:pPr marL="0" indent="0" algn="just">
              <a:buFontTx/>
              <a:buNone/>
            </a:pPr>
            <a:r>
              <a:rPr lang="en-US" altLang="el-GR" sz="1600"/>
              <a:t>AIDANI</a:t>
            </a:r>
          </a:p>
          <a:p>
            <a:pPr marL="0" indent="0" algn="just">
              <a:buFontTx/>
              <a:buNone/>
            </a:pPr>
            <a:r>
              <a:rPr lang="en-US" altLang="el-GR" sz="1600"/>
              <a:t>It is grown mainly in the Cyclades. The variety is of medium fertility and production, sensitive to diseases. The wine has moderate alcoholic strength, moderate acidity and pleasant aromas.</a:t>
            </a:r>
          </a:p>
          <a:p>
            <a:pPr marL="0" indent="0" algn="just">
              <a:buFontTx/>
              <a:buNone/>
            </a:pPr>
            <a:endParaRPr lang="en-US" altLang="el-GR" sz="1600"/>
          </a:p>
          <a:p>
            <a:pPr marL="0" indent="0" algn="just">
              <a:buFontTx/>
              <a:buNone/>
            </a:pPr>
            <a:r>
              <a:rPr lang="en-US" altLang="el-GR" sz="1600"/>
              <a:t>SAVATIANO</a:t>
            </a:r>
          </a:p>
          <a:p>
            <a:pPr marL="0" indent="0" algn="just">
              <a:buFontTx/>
              <a:buNone/>
            </a:pPr>
            <a:r>
              <a:rPr lang="en-US" altLang="el-GR" sz="1600"/>
              <a:t>White variety, grown mainly in Attica, Evia, Viotia, the Cyclades, western Crete, Peloponnese and Macedonia. The plant is moderately vigorous, fruitful, productive and resistant in drought. When cultivated in high altitudes wines with good balance in alcohol and acidity.</a:t>
            </a:r>
          </a:p>
          <a:p>
            <a:pPr marL="0" indent="0" algn="just">
              <a:buFontTx/>
              <a:buNone/>
            </a:pPr>
            <a:endParaRPr lang="en-US" altLang="el-GR" sz="1600"/>
          </a:p>
          <a:p>
            <a:pPr marL="0" indent="0" algn="just">
              <a:buFontTx/>
              <a:buNone/>
            </a:pPr>
            <a:r>
              <a:rPr lang="en-US" altLang="el-GR" sz="1600"/>
              <a:t>ASSYRTIKO</a:t>
            </a:r>
          </a:p>
          <a:p>
            <a:pPr marL="0" indent="0" algn="just">
              <a:buFontTx/>
              <a:buNone/>
            </a:pPr>
            <a:r>
              <a:rPr lang="en-US" altLang="el-GR" sz="1600"/>
              <a:t>Cultivated all over Greece. Characterized by high alcohol title, high acidity, pleasant aroma.</a:t>
            </a:r>
          </a:p>
          <a:p>
            <a:pPr marL="0" indent="0" algn="just">
              <a:buFontTx/>
              <a:buNone/>
            </a:pPr>
            <a:endParaRPr lang="en-US" altLang="el-GR" sz="1600"/>
          </a:p>
          <a:p>
            <a:pPr marL="0" indent="0" algn="just">
              <a:buFontTx/>
              <a:buNone/>
            </a:pPr>
            <a:r>
              <a:rPr lang="en-US" altLang="el-GR" sz="1600"/>
              <a:t>ROBOLA</a:t>
            </a:r>
          </a:p>
          <a:p>
            <a:pPr marL="0" indent="0" algn="just">
              <a:buFontTx/>
              <a:buNone/>
            </a:pPr>
            <a:r>
              <a:rPr lang="en-US" altLang="el-GR" sz="1600"/>
              <a:t>White variety grown in the Ionian Islands. The variety is vigorous, robust, fertile, productive and sensitive to drought. The wine is of high alchoholic-grade, moderate to good acidity and distinctive aroma.</a:t>
            </a:r>
            <a:endParaRPr lang="el-GR" altLang="el-GR" sz="16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περιεχομένου 2">
            <a:extLst>
              <a:ext uri="{FF2B5EF4-FFF2-40B4-BE49-F238E27FC236}">
                <a16:creationId xmlns:a16="http://schemas.microsoft.com/office/drawing/2014/main" id="{E9B17E43-4AF5-4B58-A1D1-FBC0CE989A60}"/>
              </a:ext>
            </a:extLst>
          </p:cNvPr>
          <p:cNvSpPr>
            <a:spLocks noGrp="1" noChangeArrowheads="1"/>
          </p:cNvSpPr>
          <p:nvPr>
            <p:ph idx="1"/>
          </p:nvPr>
        </p:nvSpPr>
        <p:spPr>
          <a:xfrm>
            <a:off x="457200" y="115888"/>
            <a:ext cx="8229600" cy="6010275"/>
          </a:xfrm>
        </p:spPr>
        <p:txBody>
          <a:bodyPr/>
          <a:lstStyle/>
          <a:p>
            <a:pPr marL="0" indent="0" algn="just">
              <a:buFontTx/>
              <a:buNone/>
            </a:pPr>
            <a:r>
              <a:rPr lang="en-US" altLang="el-GR" sz="1600"/>
              <a:t>MONEMVASIA</a:t>
            </a:r>
          </a:p>
          <a:p>
            <a:pPr marL="0" indent="0" algn="just">
              <a:buFontTx/>
              <a:buNone/>
            </a:pPr>
            <a:r>
              <a:rPr lang="en-US" altLang="el-GR" sz="1600"/>
              <a:t>White variety cultivated in the Cyclades and in several islands of the Aegean. The variety is vigorous and robust, resistant to diseases and drought, fruitful and productive. The wine is of high alcoholic grade, medium acidity, with characteristic aromas.</a:t>
            </a:r>
          </a:p>
          <a:p>
            <a:pPr marL="0" indent="0" algn="just">
              <a:buFontTx/>
              <a:buNone/>
            </a:pPr>
            <a:endParaRPr lang="en-US" altLang="el-GR" sz="1600"/>
          </a:p>
          <a:p>
            <a:pPr marL="0" indent="0" algn="just">
              <a:buFontTx/>
              <a:buNone/>
            </a:pPr>
            <a:r>
              <a:rPr lang="en-US" altLang="el-GR" sz="1600"/>
              <a:t>MALAGOUZIA</a:t>
            </a:r>
          </a:p>
          <a:p>
            <a:pPr marL="0" indent="0" algn="just">
              <a:buFontTx/>
              <a:buNone/>
            </a:pPr>
            <a:r>
              <a:rPr lang="en-US" altLang="el-GR" sz="1600"/>
              <a:t>White variety grown in Etoloakarnania, Macedonia, the Peloponnese and scattered in Sterea Greece. The variety is vigorous, robust, fertile, productive and drought resistant. The wine has high alcoholic degrees, moderate acidity and very aromatic.</a:t>
            </a:r>
          </a:p>
          <a:p>
            <a:pPr marL="0" indent="0" algn="just">
              <a:buFontTx/>
              <a:buNone/>
            </a:pPr>
            <a:endParaRPr lang="en-US" altLang="el-GR" sz="1600"/>
          </a:p>
          <a:p>
            <a:pPr marL="0" indent="0" algn="just">
              <a:buFontTx/>
              <a:buNone/>
            </a:pPr>
            <a:r>
              <a:rPr lang="en-US" altLang="el-GR" sz="1600"/>
              <a:t>ZOUMIATIKO</a:t>
            </a:r>
          </a:p>
          <a:p>
            <a:pPr marL="0" indent="0" algn="just">
              <a:buFontTx/>
              <a:buNone/>
            </a:pPr>
            <a:r>
              <a:rPr lang="en-US" altLang="el-GR" sz="1600"/>
              <a:t>It is a white grape variety grown in the Balkans. In Greece it is grown in Macedonia and Thrace. Variety is vigorous, robust, fertile, productive and resistant to diseases. The variety produces wines of moderate alcoholic strength, moderate to low acidity, with light aromas.</a:t>
            </a:r>
          </a:p>
          <a:p>
            <a:pPr marL="0" indent="0" algn="just">
              <a:buFontTx/>
              <a:buNone/>
            </a:pPr>
            <a:endParaRPr lang="en-US" altLang="el-GR" sz="1600"/>
          </a:p>
          <a:p>
            <a:pPr marL="0" indent="0" algn="just">
              <a:buFontTx/>
              <a:buNone/>
            </a:pPr>
            <a:r>
              <a:rPr lang="en-US" altLang="el-GR" sz="1600"/>
              <a:t>DEBINA</a:t>
            </a:r>
          </a:p>
          <a:p>
            <a:pPr marL="0" indent="0" algn="just">
              <a:buFontTx/>
              <a:buNone/>
            </a:pPr>
            <a:r>
              <a:rPr lang="en-US" altLang="el-GR" sz="1600"/>
              <a:t>White variety of Epirus. The plant is vigorous, robust, fertile, productive and sensitive to drought. The wine is dry, moderate to good acidity with special aromas. Out of this variety produces sparkling wine are also produced.</a:t>
            </a:r>
            <a:endParaRPr lang="el-GR" altLang="el-GR" sz="16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περιεχομένου 2">
            <a:extLst>
              <a:ext uri="{FF2B5EF4-FFF2-40B4-BE49-F238E27FC236}">
                <a16:creationId xmlns:a16="http://schemas.microsoft.com/office/drawing/2014/main" id="{F297B3EE-AA4A-445F-B947-8A16856BBF28}"/>
              </a:ext>
            </a:extLst>
          </p:cNvPr>
          <p:cNvSpPr>
            <a:spLocks noGrp="1" noChangeArrowheads="1"/>
          </p:cNvSpPr>
          <p:nvPr>
            <p:ph idx="1"/>
          </p:nvPr>
        </p:nvSpPr>
        <p:spPr>
          <a:xfrm>
            <a:off x="457200" y="188913"/>
            <a:ext cx="8229600" cy="5937250"/>
          </a:xfrm>
        </p:spPr>
        <p:txBody>
          <a:bodyPr/>
          <a:lstStyle/>
          <a:p>
            <a:pPr marL="0" indent="0" algn="just">
              <a:buFontTx/>
              <a:buNone/>
            </a:pPr>
            <a:r>
              <a:rPr lang="en-US" altLang="el-GR" sz="1600"/>
              <a:t>GRENACHE</a:t>
            </a:r>
          </a:p>
          <a:p>
            <a:pPr marL="0" indent="0" algn="just">
              <a:buFontTx/>
              <a:buNone/>
            </a:pPr>
            <a:r>
              <a:rPr lang="en-US" altLang="el-GR" sz="1600"/>
              <a:t>Red Mediterranean variety of Spanish origin. Cultivated in many locations. The plant is vigorous, fruitful, very productive and resistant to drought. The wine has nice color, medium-bodied, high alcohol content and moderate acidity.</a:t>
            </a:r>
          </a:p>
          <a:p>
            <a:pPr marL="0" indent="0" algn="just">
              <a:buFontTx/>
              <a:buNone/>
            </a:pPr>
            <a:endParaRPr lang="en-US" altLang="el-GR" sz="1600"/>
          </a:p>
          <a:p>
            <a:pPr marL="0" indent="0" algn="just">
              <a:buFontTx/>
              <a:buNone/>
            </a:pPr>
            <a:r>
              <a:rPr lang="en-US" altLang="el-GR" sz="1600"/>
              <a:t>CHARDONNAY</a:t>
            </a:r>
          </a:p>
          <a:p>
            <a:pPr marL="0" indent="0" algn="just">
              <a:buFontTx/>
              <a:buNone/>
            </a:pPr>
            <a:r>
              <a:rPr lang="en-US" altLang="el-GR" sz="1600"/>
              <a:t>Cosmopolitan white variety. Cultivated in several regions all over Greece. The plant is vigorous, fertile, productive and moderately sensitive to drought. The wine shows balance between alcohol and acidity, oily, rich body, aromatic.</a:t>
            </a:r>
          </a:p>
          <a:p>
            <a:pPr marL="0" indent="0" algn="just">
              <a:buFontTx/>
              <a:buNone/>
            </a:pPr>
            <a:endParaRPr lang="en-US" altLang="el-GR" sz="1600"/>
          </a:p>
          <a:p>
            <a:pPr marL="0" indent="0" algn="just">
              <a:buFontTx/>
              <a:buNone/>
            </a:pPr>
            <a:r>
              <a:rPr lang="en-US" altLang="el-GR" sz="1600"/>
              <a:t>SAUVIGNON</a:t>
            </a:r>
          </a:p>
          <a:p>
            <a:pPr marL="0" indent="0" algn="just">
              <a:buFontTx/>
              <a:buNone/>
            </a:pPr>
            <a:r>
              <a:rPr lang="en-US" altLang="el-GR" sz="1600"/>
              <a:t>White variety of French origin. Grown throughout Greece. The plant is vigorus,</a:t>
            </a:r>
          </a:p>
          <a:p>
            <a:pPr marL="0" indent="0" algn="just">
              <a:buFontTx/>
              <a:buNone/>
            </a:pPr>
            <a:r>
              <a:rPr lang="en-US" altLang="el-GR" sz="1600"/>
              <a:t>fertile, medium productive. The wine is dry, balanced in sugars and acidity, aromatic, with nice body.</a:t>
            </a:r>
            <a:endParaRPr lang="el-GR" altLang="el-GR" sz="16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Θέση περιεχομένου 2">
            <a:extLst>
              <a:ext uri="{FF2B5EF4-FFF2-40B4-BE49-F238E27FC236}">
                <a16:creationId xmlns:a16="http://schemas.microsoft.com/office/drawing/2014/main" id="{35EE7B81-D782-4803-9948-13167DD6644B}"/>
              </a:ext>
            </a:extLst>
          </p:cNvPr>
          <p:cNvSpPr>
            <a:spLocks noGrp="1" noChangeArrowheads="1"/>
          </p:cNvSpPr>
          <p:nvPr>
            <p:ph idx="1"/>
          </p:nvPr>
        </p:nvSpPr>
        <p:spPr>
          <a:xfrm>
            <a:off x="457200" y="188913"/>
            <a:ext cx="8229600" cy="5937250"/>
          </a:xfrm>
        </p:spPr>
        <p:txBody>
          <a:bodyPr/>
          <a:lstStyle/>
          <a:p>
            <a:pPr marL="0" indent="0" algn="ctr">
              <a:buFontTx/>
              <a:buNone/>
            </a:pPr>
            <a:r>
              <a:rPr lang="en-US" altLang="el-GR" sz="1600" b="1"/>
              <a:t>Current situation in Greece</a:t>
            </a:r>
          </a:p>
          <a:p>
            <a:pPr marL="0" indent="0" algn="just">
              <a:buFontTx/>
              <a:buNone/>
            </a:pPr>
            <a:r>
              <a:rPr lang="en-US" altLang="el-GR" sz="1600"/>
              <a:t>Table 1: Number of Holdings and Area under Vines in Production and Not yet in Production</a:t>
            </a:r>
          </a:p>
          <a:p>
            <a:pPr marL="0" indent="0" algn="just">
              <a:buFontTx/>
              <a:buNone/>
            </a:pPr>
            <a:endParaRPr lang="el-GR" altLang="el-GR" sz="1600"/>
          </a:p>
        </p:txBody>
      </p:sp>
      <p:pic>
        <p:nvPicPr>
          <p:cNvPr id="67587" name="Εικόνα 3">
            <a:extLst>
              <a:ext uri="{FF2B5EF4-FFF2-40B4-BE49-F238E27FC236}">
                <a16:creationId xmlns:a16="http://schemas.microsoft.com/office/drawing/2014/main" id="{59C800AE-19C5-437D-9EE9-98A54504C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25538"/>
            <a:ext cx="785971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περιεχομένου 2">
            <a:extLst>
              <a:ext uri="{FF2B5EF4-FFF2-40B4-BE49-F238E27FC236}">
                <a16:creationId xmlns:a16="http://schemas.microsoft.com/office/drawing/2014/main" id="{AC4F794C-B52C-420A-8522-A6A351DAE677}"/>
              </a:ext>
            </a:extLst>
          </p:cNvPr>
          <p:cNvSpPr>
            <a:spLocks noGrp="1" noChangeArrowheads="1"/>
          </p:cNvSpPr>
          <p:nvPr>
            <p:ph idx="1"/>
          </p:nvPr>
        </p:nvSpPr>
        <p:spPr>
          <a:xfrm>
            <a:off x="457200" y="404813"/>
            <a:ext cx="8229600" cy="5721350"/>
          </a:xfrm>
        </p:spPr>
        <p:txBody>
          <a:bodyPr/>
          <a:lstStyle/>
          <a:p>
            <a:pPr marL="0" indent="0">
              <a:buFontTx/>
              <a:buNone/>
            </a:pPr>
            <a:r>
              <a:rPr lang="en-US" altLang="el-GR" sz="1600"/>
              <a:t>Table 2. Number of holdings and area under vines by type of production</a:t>
            </a:r>
          </a:p>
          <a:p>
            <a:pPr marL="0" indent="0">
              <a:buFontTx/>
              <a:buNone/>
            </a:pPr>
            <a:endParaRPr lang="el-GR" altLang="el-GR" sz="1600"/>
          </a:p>
        </p:txBody>
      </p:sp>
      <p:pic>
        <p:nvPicPr>
          <p:cNvPr id="68611" name="Εικόνα 4">
            <a:extLst>
              <a:ext uri="{FF2B5EF4-FFF2-40B4-BE49-F238E27FC236}">
                <a16:creationId xmlns:a16="http://schemas.microsoft.com/office/drawing/2014/main" id="{F5ADC498-1BFA-41A6-BEEC-EDB68B34A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2513"/>
            <a:ext cx="81470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περιεχομένου 2">
            <a:extLst>
              <a:ext uri="{FF2B5EF4-FFF2-40B4-BE49-F238E27FC236}">
                <a16:creationId xmlns:a16="http://schemas.microsoft.com/office/drawing/2014/main" id="{5DD83FEF-7B4D-43A7-B78B-8E9CD3B451F5}"/>
              </a:ext>
            </a:extLst>
          </p:cNvPr>
          <p:cNvSpPr>
            <a:spLocks noGrp="1" noChangeArrowheads="1"/>
          </p:cNvSpPr>
          <p:nvPr>
            <p:ph idx="1"/>
          </p:nvPr>
        </p:nvSpPr>
        <p:spPr>
          <a:xfrm>
            <a:off x="457200" y="333375"/>
            <a:ext cx="8229600" cy="5792788"/>
          </a:xfrm>
        </p:spPr>
        <p:txBody>
          <a:bodyPr/>
          <a:lstStyle/>
          <a:p>
            <a:pPr marL="0" indent="0">
              <a:buFontTx/>
              <a:buNone/>
            </a:pPr>
            <a:r>
              <a:rPr lang="en-US" altLang="el-GR" sz="1600"/>
              <a:t>Chart 1. Percentage Distribution of area under vines with vine grapes by category</a:t>
            </a:r>
          </a:p>
          <a:p>
            <a:pPr marL="0" indent="0">
              <a:buFontTx/>
              <a:buNone/>
            </a:pPr>
            <a:endParaRPr lang="en-US" altLang="el-GR" sz="1600"/>
          </a:p>
          <a:p>
            <a:pPr marL="0" indent="0">
              <a:buFontTx/>
              <a:buNone/>
            </a:pPr>
            <a:endParaRPr lang="el-GR" altLang="el-GR" sz="1600"/>
          </a:p>
        </p:txBody>
      </p:sp>
      <p:pic>
        <p:nvPicPr>
          <p:cNvPr id="69635" name="Εικόνα 3">
            <a:extLst>
              <a:ext uri="{FF2B5EF4-FFF2-40B4-BE49-F238E27FC236}">
                <a16:creationId xmlns:a16="http://schemas.microsoft.com/office/drawing/2014/main" id="{81B458EC-1688-4506-A20F-D697703F8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052513"/>
            <a:ext cx="75612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περιεχομένου 2">
            <a:extLst>
              <a:ext uri="{FF2B5EF4-FFF2-40B4-BE49-F238E27FC236}">
                <a16:creationId xmlns:a16="http://schemas.microsoft.com/office/drawing/2014/main" id="{B148DDCB-FDF3-44E3-A5BD-972A3156348B}"/>
              </a:ext>
            </a:extLst>
          </p:cNvPr>
          <p:cNvSpPr>
            <a:spLocks noGrp="1" noChangeArrowheads="1"/>
          </p:cNvSpPr>
          <p:nvPr>
            <p:ph idx="1"/>
          </p:nvPr>
        </p:nvSpPr>
        <p:spPr>
          <a:xfrm>
            <a:off x="457200" y="115888"/>
            <a:ext cx="8229600" cy="6010275"/>
          </a:xfrm>
        </p:spPr>
        <p:txBody>
          <a:bodyPr/>
          <a:lstStyle/>
          <a:p>
            <a:pPr marL="0" indent="0">
              <a:buFontTx/>
              <a:buNone/>
            </a:pPr>
            <a:r>
              <a:rPr lang="en-US" altLang="el-GR" sz="1600"/>
              <a:t>Table 3: Area under Vines with Wine Grapes and Raisins by Region</a:t>
            </a:r>
          </a:p>
          <a:p>
            <a:pPr marL="0" indent="0">
              <a:buFontTx/>
              <a:buNone/>
            </a:pPr>
            <a:endParaRPr lang="en-US" altLang="el-GR" sz="1600"/>
          </a:p>
          <a:p>
            <a:pPr marL="0" indent="0">
              <a:buFontTx/>
              <a:buNone/>
            </a:pPr>
            <a:endParaRPr lang="el-GR" altLang="el-GR" sz="1600"/>
          </a:p>
        </p:txBody>
      </p:sp>
      <p:pic>
        <p:nvPicPr>
          <p:cNvPr id="70659" name="Εικόνα 4">
            <a:extLst>
              <a:ext uri="{FF2B5EF4-FFF2-40B4-BE49-F238E27FC236}">
                <a16:creationId xmlns:a16="http://schemas.microsoft.com/office/drawing/2014/main" id="{DD0CDCEA-8E5E-43B2-B5DF-CFFCA2305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0713"/>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περιεχομένου 2">
            <a:extLst>
              <a:ext uri="{FF2B5EF4-FFF2-40B4-BE49-F238E27FC236}">
                <a16:creationId xmlns:a16="http://schemas.microsoft.com/office/drawing/2014/main" id="{B7685ED7-F7AD-4C6C-A3D9-7631000E8B6C}"/>
              </a:ext>
            </a:extLst>
          </p:cNvPr>
          <p:cNvSpPr>
            <a:spLocks noGrp="1" noChangeArrowheads="1"/>
          </p:cNvSpPr>
          <p:nvPr>
            <p:ph idx="1"/>
          </p:nvPr>
        </p:nvSpPr>
        <p:spPr>
          <a:xfrm>
            <a:off x="457200" y="115888"/>
            <a:ext cx="8229600" cy="6010275"/>
          </a:xfrm>
        </p:spPr>
        <p:txBody>
          <a:bodyPr/>
          <a:lstStyle/>
          <a:p>
            <a:pPr marL="0" indent="0">
              <a:buFontTx/>
              <a:buNone/>
            </a:pPr>
            <a:r>
              <a:rPr lang="en-US" altLang="el-GR" sz="1600"/>
              <a:t>Chart 2: Percentage Distribution of Total Area under Vines by Region</a:t>
            </a:r>
          </a:p>
          <a:p>
            <a:pPr marL="0" indent="0">
              <a:buFontTx/>
              <a:buNone/>
            </a:pPr>
            <a:endParaRPr lang="el-GR" altLang="el-GR" sz="1600"/>
          </a:p>
        </p:txBody>
      </p:sp>
      <p:pic>
        <p:nvPicPr>
          <p:cNvPr id="71683" name="Εικόνα 3">
            <a:extLst>
              <a:ext uri="{FF2B5EF4-FFF2-40B4-BE49-F238E27FC236}">
                <a16:creationId xmlns:a16="http://schemas.microsoft.com/office/drawing/2014/main" id="{A5181A9E-E2C2-4BDB-BE19-2A2702080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92150"/>
            <a:ext cx="86407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3">
            <a:extLst>
              <a:ext uri="{FF2B5EF4-FFF2-40B4-BE49-F238E27FC236}">
                <a16:creationId xmlns:a16="http://schemas.microsoft.com/office/drawing/2014/main" id="{7211B75F-65B1-4990-A662-93E712BE3F94}"/>
              </a:ext>
            </a:extLst>
          </p:cNvPr>
          <p:cNvSpPr>
            <a:spLocks noGrp="1" noChangeArrowheads="1"/>
          </p:cNvSpPr>
          <p:nvPr>
            <p:ph type="title"/>
          </p:nvPr>
        </p:nvSpPr>
        <p:spPr/>
        <p:txBody>
          <a:bodyPr/>
          <a:lstStyle/>
          <a:p>
            <a:pPr eaLnBrk="1" hangingPunct="1"/>
            <a:r>
              <a:rPr lang="en-US" altLang="el-GR"/>
              <a:t>AREA UNDER VINES</a:t>
            </a:r>
            <a:endParaRPr lang="el-GR" altLang="el-GR"/>
          </a:p>
        </p:txBody>
      </p:sp>
      <p:sp>
        <p:nvSpPr>
          <p:cNvPr id="8195" name="Θέση περιεχομένου 4">
            <a:extLst>
              <a:ext uri="{FF2B5EF4-FFF2-40B4-BE49-F238E27FC236}">
                <a16:creationId xmlns:a16="http://schemas.microsoft.com/office/drawing/2014/main" id="{D329F27A-BF2E-4CB8-87D0-96E410B439A3}"/>
              </a:ext>
            </a:extLst>
          </p:cNvPr>
          <p:cNvSpPr>
            <a:spLocks noGrp="1" noChangeArrowheads="1"/>
          </p:cNvSpPr>
          <p:nvPr>
            <p:ph sz="half" idx="1"/>
          </p:nvPr>
        </p:nvSpPr>
        <p:spPr/>
        <p:txBody>
          <a:bodyPr/>
          <a:lstStyle/>
          <a:p>
            <a:pPr marL="0" indent="0" eaLnBrk="1" hangingPunct="1">
              <a:buFontTx/>
              <a:buNone/>
            </a:pPr>
            <a:r>
              <a:rPr lang="en-US" altLang="el-GR"/>
              <a:t>7.4 mha is the global area under vines in 2018</a:t>
            </a:r>
          </a:p>
          <a:p>
            <a:pPr marL="0" indent="0" eaLnBrk="1" hangingPunct="1">
              <a:buFontTx/>
              <a:buNone/>
            </a:pPr>
            <a:r>
              <a:rPr lang="en-US" altLang="el-GR"/>
              <a:t>5 countries represent</a:t>
            </a:r>
          </a:p>
          <a:p>
            <a:pPr marL="0" indent="0" eaLnBrk="1" hangingPunct="1">
              <a:buFontTx/>
              <a:buNone/>
            </a:pPr>
            <a:r>
              <a:rPr lang="en-US" altLang="el-GR"/>
              <a:t>50% of the world vineyard</a:t>
            </a:r>
            <a:endParaRPr lang="el-GR" altLang="el-GR"/>
          </a:p>
        </p:txBody>
      </p:sp>
      <p:pic>
        <p:nvPicPr>
          <p:cNvPr id="8196" name="Θέση περιεχομένου 6">
            <a:extLst>
              <a:ext uri="{FF2B5EF4-FFF2-40B4-BE49-F238E27FC236}">
                <a16:creationId xmlns:a16="http://schemas.microsoft.com/office/drawing/2014/main" id="{0E96D953-27D4-4DA7-9910-90A81D29AA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27538" y="1125538"/>
            <a:ext cx="4716462" cy="5183187"/>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περιεχομένου 2">
            <a:extLst>
              <a:ext uri="{FF2B5EF4-FFF2-40B4-BE49-F238E27FC236}">
                <a16:creationId xmlns:a16="http://schemas.microsoft.com/office/drawing/2014/main" id="{E312F319-C6FF-456E-AF01-AA69531D7145}"/>
              </a:ext>
            </a:extLst>
          </p:cNvPr>
          <p:cNvSpPr>
            <a:spLocks noGrp="1" noChangeArrowheads="1"/>
          </p:cNvSpPr>
          <p:nvPr>
            <p:ph idx="1"/>
          </p:nvPr>
        </p:nvSpPr>
        <p:spPr>
          <a:xfrm>
            <a:off x="457200" y="260350"/>
            <a:ext cx="8229600" cy="5865813"/>
          </a:xfrm>
        </p:spPr>
        <p:txBody>
          <a:bodyPr/>
          <a:lstStyle/>
          <a:p>
            <a:pPr marL="0" indent="0">
              <a:buFontTx/>
              <a:buNone/>
            </a:pPr>
            <a:r>
              <a:rPr lang="en-US" altLang="el-GR" sz="1600"/>
              <a:t>Table 4: Number of Holdings and Areas under Vines by size class of the holdings</a:t>
            </a:r>
          </a:p>
          <a:p>
            <a:pPr marL="0" indent="0">
              <a:buFontTx/>
              <a:buNone/>
            </a:pPr>
            <a:endParaRPr lang="en-US" altLang="el-GR" sz="1600"/>
          </a:p>
          <a:p>
            <a:pPr marL="0" indent="0">
              <a:buFontTx/>
              <a:buNone/>
            </a:pPr>
            <a:endParaRPr lang="en-US" altLang="el-GR" sz="1600"/>
          </a:p>
          <a:p>
            <a:pPr marL="0" indent="0">
              <a:buFontTx/>
              <a:buNone/>
            </a:pPr>
            <a:endParaRPr lang="el-GR" altLang="el-GR" sz="1600"/>
          </a:p>
        </p:txBody>
      </p:sp>
      <p:pic>
        <p:nvPicPr>
          <p:cNvPr id="72707" name="Εικόνα 3">
            <a:extLst>
              <a:ext uri="{FF2B5EF4-FFF2-40B4-BE49-F238E27FC236}">
                <a16:creationId xmlns:a16="http://schemas.microsoft.com/office/drawing/2014/main" id="{BDFF3A20-EFD3-4E85-8F32-1185E4CA8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31838"/>
            <a:ext cx="836295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περιεχομένου 4">
            <a:extLst>
              <a:ext uri="{FF2B5EF4-FFF2-40B4-BE49-F238E27FC236}">
                <a16:creationId xmlns:a16="http://schemas.microsoft.com/office/drawing/2014/main" id="{7647D2F5-DFF9-4730-8CFB-89555B5507F6}"/>
              </a:ext>
            </a:extLst>
          </p:cNvPr>
          <p:cNvSpPr>
            <a:spLocks noGrp="1" noChangeArrowheads="1"/>
          </p:cNvSpPr>
          <p:nvPr>
            <p:ph sz="half" idx="1"/>
          </p:nvPr>
        </p:nvSpPr>
        <p:spPr>
          <a:xfrm>
            <a:off x="457200" y="0"/>
            <a:ext cx="4038600" cy="6126163"/>
          </a:xfrm>
        </p:spPr>
        <p:txBody>
          <a:bodyPr/>
          <a:lstStyle/>
          <a:p>
            <a:pPr marL="0" indent="0">
              <a:buFontTx/>
              <a:buNone/>
            </a:pPr>
            <a:r>
              <a:rPr lang="en-US" altLang="el-GR" sz="1600"/>
              <a:t>Chart 3. Number of Holdings under Vines by size class of the holdings</a:t>
            </a:r>
          </a:p>
          <a:p>
            <a:pPr marL="0" indent="0">
              <a:buFontTx/>
              <a:buNone/>
            </a:pPr>
            <a:endParaRPr lang="el-GR" altLang="el-GR" sz="1600"/>
          </a:p>
        </p:txBody>
      </p:sp>
      <p:sp>
        <p:nvSpPr>
          <p:cNvPr id="73731" name="Θέση περιεχομένου 5">
            <a:extLst>
              <a:ext uri="{FF2B5EF4-FFF2-40B4-BE49-F238E27FC236}">
                <a16:creationId xmlns:a16="http://schemas.microsoft.com/office/drawing/2014/main" id="{A9A11937-29C5-4BFB-9323-A063F8C46041}"/>
              </a:ext>
            </a:extLst>
          </p:cNvPr>
          <p:cNvSpPr>
            <a:spLocks noGrp="1" noChangeArrowheads="1"/>
          </p:cNvSpPr>
          <p:nvPr>
            <p:ph sz="half" idx="2"/>
          </p:nvPr>
        </p:nvSpPr>
        <p:spPr>
          <a:xfrm>
            <a:off x="4648200" y="0"/>
            <a:ext cx="4038600" cy="6126163"/>
          </a:xfrm>
        </p:spPr>
        <p:txBody>
          <a:bodyPr/>
          <a:lstStyle/>
          <a:p>
            <a:pPr marL="0" indent="0">
              <a:buFontTx/>
              <a:buNone/>
            </a:pPr>
            <a:r>
              <a:rPr lang="en-US" altLang="el-GR" sz="1600"/>
              <a:t>Chart 4. Area under Vines by size class of the holdings</a:t>
            </a:r>
          </a:p>
          <a:p>
            <a:pPr marL="0" indent="0">
              <a:buFontTx/>
              <a:buNone/>
            </a:pPr>
            <a:endParaRPr lang="el-GR" altLang="el-GR" sz="1600"/>
          </a:p>
        </p:txBody>
      </p:sp>
      <p:pic>
        <p:nvPicPr>
          <p:cNvPr id="73732" name="Εικόνα 6">
            <a:extLst>
              <a:ext uri="{FF2B5EF4-FFF2-40B4-BE49-F238E27FC236}">
                <a16:creationId xmlns:a16="http://schemas.microsoft.com/office/drawing/2014/main" id="{E620FA33-587C-4865-9EB9-084BF935B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620713"/>
            <a:ext cx="37544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Εικόνα 7">
            <a:extLst>
              <a:ext uri="{FF2B5EF4-FFF2-40B4-BE49-F238E27FC236}">
                <a16:creationId xmlns:a16="http://schemas.microsoft.com/office/drawing/2014/main" id="{3C6BD7CE-3539-4986-8A08-290C36B57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620713"/>
            <a:ext cx="390366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περιεχομένου 6">
            <a:extLst>
              <a:ext uri="{FF2B5EF4-FFF2-40B4-BE49-F238E27FC236}">
                <a16:creationId xmlns:a16="http://schemas.microsoft.com/office/drawing/2014/main" id="{715FBDE0-0B7B-4AD5-AB57-033AFDFE3197}"/>
              </a:ext>
            </a:extLst>
          </p:cNvPr>
          <p:cNvSpPr>
            <a:spLocks noGrp="1" noChangeArrowheads="1"/>
          </p:cNvSpPr>
          <p:nvPr>
            <p:ph idx="1"/>
          </p:nvPr>
        </p:nvSpPr>
        <p:spPr>
          <a:xfrm>
            <a:off x="457200" y="188913"/>
            <a:ext cx="8229600" cy="5937250"/>
          </a:xfrm>
        </p:spPr>
        <p:txBody>
          <a:bodyPr/>
          <a:lstStyle/>
          <a:p>
            <a:pPr marL="0" indent="0">
              <a:buFontTx/>
              <a:buNone/>
            </a:pPr>
            <a:r>
              <a:rPr lang="en-US" altLang="el-GR" sz="1600"/>
              <a:t>Table 5: Wine Grape Varieties. Number of Holdings and Area</a:t>
            </a:r>
          </a:p>
          <a:p>
            <a:pPr marL="0" indent="0">
              <a:buFontTx/>
              <a:buNone/>
            </a:pPr>
            <a:endParaRPr lang="el-GR" altLang="el-GR" sz="16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περιεχομένου 2">
            <a:extLst>
              <a:ext uri="{FF2B5EF4-FFF2-40B4-BE49-F238E27FC236}">
                <a16:creationId xmlns:a16="http://schemas.microsoft.com/office/drawing/2014/main" id="{87CCE6CC-7A3A-41D1-BE6A-45774BC8BF4E}"/>
              </a:ext>
            </a:extLst>
          </p:cNvPr>
          <p:cNvSpPr>
            <a:spLocks noGrp="1" noChangeArrowheads="1"/>
          </p:cNvSpPr>
          <p:nvPr>
            <p:ph idx="1"/>
          </p:nvPr>
        </p:nvSpPr>
        <p:spPr>
          <a:xfrm>
            <a:off x="457200" y="260350"/>
            <a:ext cx="8229600" cy="5865813"/>
          </a:xfrm>
        </p:spPr>
        <p:txBody>
          <a:bodyPr/>
          <a:lstStyle/>
          <a:p>
            <a:pPr marL="0" indent="0">
              <a:buFontTx/>
              <a:buNone/>
            </a:pPr>
            <a:r>
              <a:rPr lang="en-US" altLang="el-GR" sz="1600"/>
              <a:t>Map 1: Main Wine Grape Variety by Region</a:t>
            </a:r>
          </a:p>
          <a:p>
            <a:pPr marL="0" indent="0">
              <a:buFontTx/>
              <a:buNone/>
            </a:pPr>
            <a:endParaRPr lang="en-US" altLang="el-GR" sz="1600"/>
          </a:p>
          <a:p>
            <a:pPr marL="0" indent="0">
              <a:buFontTx/>
              <a:buNone/>
            </a:pPr>
            <a:endParaRPr lang="el-GR" altLang="el-GR" sz="1600"/>
          </a:p>
        </p:txBody>
      </p:sp>
      <p:pic>
        <p:nvPicPr>
          <p:cNvPr id="75779" name="Εικόνα 6">
            <a:extLst>
              <a:ext uri="{FF2B5EF4-FFF2-40B4-BE49-F238E27FC236}">
                <a16:creationId xmlns:a16="http://schemas.microsoft.com/office/drawing/2014/main" id="{16E544F1-7FD9-4A6C-A10C-8265C9AC5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31838"/>
            <a:ext cx="8589963"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Θέση περιεχομένου 2">
            <a:extLst>
              <a:ext uri="{FF2B5EF4-FFF2-40B4-BE49-F238E27FC236}">
                <a16:creationId xmlns:a16="http://schemas.microsoft.com/office/drawing/2014/main" id="{5039F344-E6DC-445D-8145-BF36B1964AB2}"/>
              </a:ext>
            </a:extLst>
          </p:cNvPr>
          <p:cNvSpPr>
            <a:spLocks noGrp="1" noChangeArrowheads="1"/>
          </p:cNvSpPr>
          <p:nvPr>
            <p:ph idx="1"/>
          </p:nvPr>
        </p:nvSpPr>
        <p:spPr/>
        <p:txBody>
          <a:bodyPr/>
          <a:lstStyle/>
          <a:p>
            <a:pPr marL="0" indent="0" algn="ctr">
              <a:buFontTx/>
              <a:buNone/>
            </a:pPr>
            <a:endParaRPr lang="en-US" altLang="el-GR"/>
          </a:p>
          <a:p>
            <a:pPr marL="0" indent="0" algn="ctr">
              <a:buFontTx/>
              <a:buNone/>
            </a:pPr>
            <a:r>
              <a:rPr lang="en-US" altLang="el-GR"/>
              <a:t>Market Analysis</a:t>
            </a:r>
            <a:endParaRPr lang="el-GR" altLang="el-G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Τίτλος 1">
            <a:extLst>
              <a:ext uri="{FF2B5EF4-FFF2-40B4-BE49-F238E27FC236}">
                <a16:creationId xmlns:a16="http://schemas.microsoft.com/office/drawing/2014/main" id="{804DA55A-D96A-4B19-AAE3-D56637ACE4D9}"/>
              </a:ext>
            </a:extLst>
          </p:cNvPr>
          <p:cNvSpPr>
            <a:spLocks noGrp="1" noChangeArrowheads="1"/>
          </p:cNvSpPr>
          <p:nvPr>
            <p:ph type="title"/>
          </p:nvPr>
        </p:nvSpPr>
        <p:spPr>
          <a:xfrm>
            <a:off x="457200" y="274638"/>
            <a:ext cx="8229600" cy="346075"/>
          </a:xfrm>
        </p:spPr>
        <p:txBody>
          <a:bodyPr/>
          <a:lstStyle/>
          <a:p>
            <a:r>
              <a:rPr lang="en-US" altLang="el-GR" sz="1800" b="1"/>
              <a:t>Consumer habits and requirements</a:t>
            </a:r>
            <a:endParaRPr lang="el-GR" altLang="el-GR" sz="1800" b="1"/>
          </a:p>
        </p:txBody>
      </p:sp>
      <p:sp>
        <p:nvSpPr>
          <p:cNvPr id="3" name="Θέση περιεχομένου 2">
            <a:extLst>
              <a:ext uri="{FF2B5EF4-FFF2-40B4-BE49-F238E27FC236}">
                <a16:creationId xmlns:a16="http://schemas.microsoft.com/office/drawing/2014/main" id="{CF4147F3-B8D4-485B-9F56-4852D653E335}"/>
              </a:ext>
            </a:extLst>
          </p:cNvPr>
          <p:cNvSpPr>
            <a:spLocks noGrp="1"/>
          </p:cNvSpPr>
          <p:nvPr>
            <p:ph idx="1"/>
          </p:nvPr>
        </p:nvSpPr>
        <p:spPr>
          <a:xfrm>
            <a:off x="457200" y="620713"/>
            <a:ext cx="8229600" cy="5505450"/>
          </a:xfrm>
        </p:spPr>
        <p:txBody>
          <a:bodyPr/>
          <a:lstStyle/>
          <a:p>
            <a:pPr algn="just">
              <a:defRPr/>
            </a:pPr>
            <a:r>
              <a:rPr lang="en-US" sz="1600" dirty="0"/>
              <a:t>People prefer to consume wine not as a part of their daily diet but for their pleasure, physiological satisfaction and cultural interest.</a:t>
            </a:r>
          </a:p>
          <a:p>
            <a:pPr marL="0" indent="0" algn="just">
              <a:buFontTx/>
              <a:buNone/>
              <a:defRPr/>
            </a:pPr>
            <a:endParaRPr lang="en-US" sz="1600" dirty="0"/>
          </a:p>
          <a:p>
            <a:pPr algn="just">
              <a:defRPr/>
            </a:pPr>
            <a:r>
              <a:rPr lang="en-US" sz="1600" dirty="0"/>
              <a:t>According to some studies, commercial wines represent only 40% of consumption, while 60% of wine is assigned to bulk wine consumption. However, Greek climatic conditions and the existence of a broad viticulture have helped to create good conditions for differentiation.</a:t>
            </a:r>
          </a:p>
          <a:p>
            <a:pPr marL="0" indent="0" algn="just">
              <a:buFontTx/>
              <a:buNone/>
              <a:defRPr/>
            </a:pPr>
            <a:endParaRPr lang="en-US" sz="1600" dirty="0"/>
          </a:p>
          <a:p>
            <a:pPr algn="just">
              <a:defRPr/>
            </a:pPr>
            <a:r>
              <a:rPr lang="en-US" sz="1600" dirty="0"/>
              <a:t>The average monthly consumption of table grapes is 570,12 g per family and 220,76 g per person. The consumption increases during summer and especially during July and August because of the tourists who visit Greece.</a:t>
            </a:r>
          </a:p>
          <a:p>
            <a:pPr marL="0" indent="0" algn="just">
              <a:buFontTx/>
              <a:buNone/>
              <a:defRPr/>
            </a:pPr>
            <a:endParaRPr lang="en-US" sz="1600" dirty="0"/>
          </a:p>
          <a:p>
            <a:pPr algn="just">
              <a:defRPr/>
            </a:pPr>
            <a:r>
              <a:rPr lang="en-US" sz="1600" dirty="0"/>
              <a:t>The average monthly consumption of wine is 1444, 66 per family.</a:t>
            </a:r>
            <a:endParaRPr lang="el-GR" sz="16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57F0FD5-A8EF-4788-9C86-05D2F452D00C}"/>
              </a:ext>
            </a:extLst>
          </p:cNvPr>
          <p:cNvSpPr>
            <a:spLocks noGrp="1"/>
          </p:cNvSpPr>
          <p:nvPr>
            <p:ph idx="1"/>
          </p:nvPr>
        </p:nvSpPr>
        <p:spPr>
          <a:xfrm>
            <a:off x="457200" y="188913"/>
            <a:ext cx="8229600" cy="5937250"/>
          </a:xfrm>
        </p:spPr>
        <p:txBody>
          <a:bodyPr/>
          <a:lstStyle/>
          <a:p>
            <a:pPr marL="0" indent="0" algn="ctr">
              <a:buFontTx/>
              <a:buNone/>
              <a:defRPr/>
            </a:pPr>
            <a:r>
              <a:rPr lang="en-US" sz="1600" b="1" dirty="0"/>
              <a:t>Potential substitution of imported the imported grapes</a:t>
            </a:r>
          </a:p>
          <a:p>
            <a:pPr marL="0" indent="0" algn="ctr">
              <a:buFontTx/>
              <a:buNone/>
              <a:defRPr/>
            </a:pPr>
            <a:endParaRPr lang="en-US" sz="1600" b="1" dirty="0"/>
          </a:p>
          <a:p>
            <a:pPr algn="just">
              <a:lnSpc>
                <a:spcPct val="150000"/>
              </a:lnSpc>
              <a:buFont typeface="Wingdings" panose="05000000000000000000" pitchFamily="2" charset="2"/>
              <a:buChar char="§"/>
              <a:defRPr/>
            </a:pPr>
            <a:r>
              <a:rPr lang="en-US" sz="1600" dirty="0"/>
              <a:t>According to the data from the central fruit and vegetables market of Thessaloniki imports grapes in Greece marked the period from January to early July. From then, begins the domestic grape production, the demand is fully covered by domestic production and imports are eliminated. The only substitution of imports by domestic varieties could be done only the first ten days of July from some early Greek as Attica seedless, </a:t>
            </a:r>
            <a:r>
              <a:rPr lang="en-US" sz="1600" dirty="0" err="1"/>
              <a:t>Perlette</a:t>
            </a:r>
            <a:r>
              <a:rPr lang="en-US" sz="1600" dirty="0"/>
              <a:t> seedless, Superior seedless and perhaps Victoria.</a:t>
            </a:r>
            <a:endParaRPr lang="el-GR" sz="16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8E012BD-B1DA-4770-AD64-D57CD103EFB6}"/>
              </a:ext>
            </a:extLst>
          </p:cNvPr>
          <p:cNvSpPr>
            <a:spLocks noGrp="1"/>
          </p:cNvSpPr>
          <p:nvPr>
            <p:ph idx="1"/>
          </p:nvPr>
        </p:nvSpPr>
        <p:spPr>
          <a:xfrm>
            <a:off x="457200" y="188913"/>
            <a:ext cx="8229600" cy="5937250"/>
          </a:xfrm>
        </p:spPr>
        <p:txBody>
          <a:bodyPr/>
          <a:lstStyle/>
          <a:p>
            <a:pPr marL="0" indent="0" algn="ctr">
              <a:buFontTx/>
              <a:buNone/>
              <a:defRPr/>
            </a:pPr>
            <a:r>
              <a:rPr lang="en-US" sz="1600" b="1" dirty="0"/>
              <a:t>Potential export growth</a:t>
            </a:r>
          </a:p>
          <a:p>
            <a:pPr marL="0" indent="0" algn="ctr">
              <a:buFontTx/>
              <a:buNone/>
              <a:defRPr/>
            </a:pPr>
            <a:endParaRPr lang="en-US" sz="1600" dirty="0"/>
          </a:p>
          <a:p>
            <a:pPr algn="just">
              <a:lnSpc>
                <a:spcPct val="150000"/>
              </a:lnSpc>
              <a:buFont typeface="Wingdings" panose="05000000000000000000" pitchFamily="2" charset="2"/>
              <a:buChar char="§"/>
              <a:defRPr/>
            </a:pPr>
            <a:r>
              <a:rPr lang="en-US" sz="1600" dirty="0"/>
              <a:t>As the market is very competitive, to survive and excel the Greek products actions as the followings will strengthen their place in the preferences of foreign markets. Table grapes and wine grapes are usually more attractive when they derived from integrated farming or organic farming. These should be proved by certificates which will upgrade the product, give added value and make easier the introduction into foreign markets. Such certificates are the protected designation of origin wines (P.D.O.) and the protected geographical indication of wines (P.G.I.).</a:t>
            </a:r>
          </a:p>
          <a:p>
            <a:pPr marL="0" indent="0" algn="just">
              <a:lnSpc>
                <a:spcPct val="150000"/>
              </a:lnSpc>
              <a:buFontTx/>
              <a:buNone/>
              <a:defRPr/>
            </a:pPr>
            <a:endParaRPr lang="en-US" sz="1600" dirty="0"/>
          </a:p>
          <a:p>
            <a:pPr algn="just">
              <a:lnSpc>
                <a:spcPct val="150000"/>
              </a:lnSpc>
              <a:buFont typeface="Wingdings" panose="05000000000000000000" pitchFamily="2" charset="2"/>
              <a:buChar char="§"/>
              <a:defRPr/>
            </a:pPr>
            <a:r>
              <a:rPr lang="en-US" sz="1600" dirty="0"/>
              <a:t>The variety of traditional indigenous grapes in no way should be left unexploited. An increase of these varieties for the purpose of export, will introduce a diversified product in foreign markets, a new flavor acquaintance and an absolute advantage will be in the hands of the Greek market.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B149535-600E-49D6-8741-AF75B63F5ED0}"/>
              </a:ext>
            </a:extLst>
          </p:cNvPr>
          <p:cNvSpPr>
            <a:spLocks noGrp="1"/>
          </p:cNvSpPr>
          <p:nvPr>
            <p:ph idx="1"/>
          </p:nvPr>
        </p:nvSpPr>
        <p:spPr>
          <a:xfrm>
            <a:off x="457200" y="188913"/>
            <a:ext cx="8229600" cy="5937250"/>
          </a:xfrm>
        </p:spPr>
        <p:txBody>
          <a:bodyPr/>
          <a:lstStyle/>
          <a:p>
            <a:pPr algn="just">
              <a:lnSpc>
                <a:spcPct val="150000"/>
              </a:lnSpc>
              <a:buFont typeface="Wingdings" panose="05000000000000000000" pitchFamily="2" charset="2"/>
              <a:buChar char="§"/>
              <a:defRPr/>
            </a:pPr>
            <a:r>
              <a:rPr lang="en-US" sz="1600" dirty="0"/>
              <a:t>Packaging in grapes plays an important role especially when we are talking about exporting product. It should be appealing, safe for the product and the consumer and for transportation. They should implement the safety systems such as IFS, BRC, Global G.A.P. ensuring the customers for clean, safe and healthy products of high quality. These certificates will make it easier to create agreements - contracts with possible foreign markets.</a:t>
            </a:r>
          </a:p>
          <a:p>
            <a:pPr marL="0" indent="0" algn="just">
              <a:buFontTx/>
              <a:buNone/>
              <a:defRPr/>
            </a:pPr>
            <a:endParaRPr lang="el-GR" sz="1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Θέση περιεχομένου 2">
            <a:extLst>
              <a:ext uri="{FF2B5EF4-FFF2-40B4-BE49-F238E27FC236}">
                <a16:creationId xmlns:a16="http://schemas.microsoft.com/office/drawing/2014/main" id="{0B8DC034-5FCC-4383-8FBA-C4853DC720E5}"/>
              </a:ext>
            </a:extLst>
          </p:cNvPr>
          <p:cNvSpPr>
            <a:spLocks noGrp="1" noChangeArrowheads="1"/>
          </p:cNvSpPr>
          <p:nvPr>
            <p:ph idx="1"/>
          </p:nvPr>
        </p:nvSpPr>
        <p:spPr/>
        <p:txBody>
          <a:bodyPr/>
          <a:lstStyle/>
          <a:p>
            <a:pPr marL="0" indent="0" algn="ctr">
              <a:buFontTx/>
              <a:buNone/>
            </a:pPr>
            <a:endParaRPr lang="en-US" altLang="el-GR"/>
          </a:p>
          <a:p>
            <a:pPr marL="0" indent="0" algn="ctr">
              <a:buFontTx/>
              <a:buNone/>
            </a:pPr>
            <a:endParaRPr lang="en-US" altLang="el-GR"/>
          </a:p>
          <a:p>
            <a:pPr marL="0" indent="0" algn="ctr">
              <a:buFontTx/>
              <a:buNone/>
            </a:pPr>
            <a:r>
              <a:rPr lang="en-US" altLang="el-GR"/>
              <a:t>Future Prospects </a:t>
            </a:r>
            <a:endParaRPr lang="el-GR" alt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4">
            <a:extLst>
              <a:ext uri="{FF2B5EF4-FFF2-40B4-BE49-F238E27FC236}">
                <a16:creationId xmlns:a16="http://schemas.microsoft.com/office/drawing/2014/main" id="{BF069555-996B-42A1-BBB3-459C102E6C92}"/>
              </a:ext>
            </a:extLst>
          </p:cNvPr>
          <p:cNvSpPr>
            <a:spLocks noGrp="1" noChangeArrowheads="1"/>
          </p:cNvSpPr>
          <p:nvPr>
            <p:ph type="title"/>
          </p:nvPr>
        </p:nvSpPr>
        <p:spPr/>
        <p:txBody>
          <a:bodyPr/>
          <a:lstStyle/>
          <a:p>
            <a:pPr eaLnBrk="1" hangingPunct="1"/>
            <a:r>
              <a:rPr lang="en-US" altLang="el-GR"/>
              <a:t>Evolution of world area under vines</a:t>
            </a:r>
            <a:endParaRPr lang="el-GR" altLang="el-GR"/>
          </a:p>
        </p:txBody>
      </p:sp>
      <p:pic>
        <p:nvPicPr>
          <p:cNvPr id="9219" name="Θέση περιεχομένου 6">
            <a:extLst>
              <a:ext uri="{FF2B5EF4-FFF2-40B4-BE49-F238E27FC236}">
                <a16:creationId xmlns:a16="http://schemas.microsoft.com/office/drawing/2014/main" id="{9F8950E3-1975-4118-99EE-C97C83945E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57338"/>
            <a:ext cx="8229600" cy="4679950"/>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Θέση περιεχομένου 2">
            <a:extLst>
              <a:ext uri="{FF2B5EF4-FFF2-40B4-BE49-F238E27FC236}">
                <a16:creationId xmlns:a16="http://schemas.microsoft.com/office/drawing/2014/main" id="{91D0FE87-61AE-487E-8540-1CB50F7E5EFB}"/>
              </a:ext>
            </a:extLst>
          </p:cNvPr>
          <p:cNvSpPr>
            <a:spLocks noGrp="1" noChangeArrowheads="1"/>
          </p:cNvSpPr>
          <p:nvPr>
            <p:ph idx="1"/>
          </p:nvPr>
        </p:nvSpPr>
        <p:spPr>
          <a:xfrm>
            <a:off x="457200" y="333375"/>
            <a:ext cx="8229600" cy="5792788"/>
          </a:xfrm>
        </p:spPr>
        <p:txBody>
          <a:bodyPr/>
          <a:lstStyle/>
          <a:p>
            <a:pPr marL="0" indent="0" algn="just">
              <a:buFontTx/>
              <a:buNone/>
            </a:pPr>
            <a:r>
              <a:rPr lang="en-US" altLang="el-GR" sz="1600"/>
              <a:t>Although Greece has a long tradition in wine and table grapes, in recent years due to the economic crisis they created problems for the sector. Demand is decreasing and is appearing replacement trends with cheap imports and substitutes. The lack of funding and education and the need to modernize the sector remain key issues. Finally the investigation of consumption trend of healthy products (Currants) was a question yet to be answered. For all the above and more was created the need for research.</a:t>
            </a:r>
            <a:endParaRPr lang="el-GR" altLang="el-GR" sz="16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Θέση περιεχομένου 2">
            <a:extLst>
              <a:ext uri="{FF2B5EF4-FFF2-40B4-BE49-F238E27FC236}">
                <a16:creationId xmlns:a16="http://schemas.microsoft.com/office/drawing/2014/main" id="{679FA2EB-A049-4DAC-8968-75EDF65C7587}"/>
              </a:ext>
            </a:extLst>
          </p:cNvPr>
          <p:cNvSpPr>
            <a:spLocks noGrp="1" noChangeArrowheads="1"/>
          </p:cNvSpPr>
          <p:nvPr>
            <p:ph idx="1"/>
          </p:nvPr>
        </p:nvSpPr>
        <p:spPr>
          <a:xfrm>
            <a:off x="457200" y="260350"/>
            <a:ext cx="8229600" cy="5865813"/>
          </a:xfrm>
        </p:spPr>
        <p:txBody>
          <a:bodyPr/>
          <a:lstStyle/>
          <a:p>
            <a:pPr marL="0" indent="0" algn="ctr">
              <a:buFontTx/>
              <a:buNone/>
            </a:pPr>
            <a:r>
              <a:rPr lang="en-US" altLang="el-GR" sz="1600" b="1"/>
              <a:t>SWOT analysis for wine and table grapes</a:t>
            </a:r>
          </a:p>
          <a:p>
            <a:pPr marL="0" indent="0" algn="just">
              <a:buFontTx/>
              <a:buNone/>
            </a:pPr>
            <a:r>
              <a:rPr lang="en-US" altLang="el-GR" sz="1600" b="1" i="1"/>
              <a:t>Strengths</a:t>
            </a:r>
          </a:p>
          <a:p>
            <a:pPr marL="0" indent="0" algn="just">
              <a:buFontTx/>
              <a:buNone/>
            </a:pPr>
            <a:r>
              <a:rPr lang="en-US" altLang="el-GR" sz="1600"/>
              <a:t>Favorable Climate and soil conditions: The soil types that exist in Greece and their specific physicochemical properties combined with the variation of temperature, precipitation and sunshine have a positive impact on the quality of the produced wine.</a:t>
            </a:r>
          </a:p>
          <a:p>
            <a:pPr marL="0" indent="0" algn="just">
              <a:buFontTx/>
              <a:buNone/>
            </a:pPr>
            <a:endParaRPr lang="en-US" altLang="el-GR" sz="1600"/>
          </a:p>
          <a:p>
            <a:pPr marL="0" indent="0" algn="just">
              <a:buFontTx/>
              <a:buNone/>
            </a:pPr>
            <a:r>
              <a:rPr lang="en-US" altLang="el-GR" sz="1600"/>
              <a:t>Long tradition and experience on vine cultivation: Greece is in the 13th in the world areas under vines. The cultivation of vine has been an important part of Greek culture for over 4000 years.</a:t>
            </a:r>
          </a:p>
          <a:p>
            <a:pPr marL="0" indent="0" algn="just">
              <a:buFontTx/>
              <a:buNone/>
            </a:pPr>
            <a:endParaRPr lang="en-US" altLang="el-GR" sz="1600"/>
          </a:p>
          <a:p>
            <a:pPr marL="0" indent="0" algn="just">
              <a:buFontTx/>
              <a:buNone/>
            </a:pPr>
            <a:r>
              <a:rPr lang="en-US" altLang="el-GR" sz="1600"/>
              <a:t>Established organic and integrated farm management systems: The implementation of such quality system give added value to the final product.</a:t>
            </a:r>
          </a:p>
          <a:p>
            <a:pPr marL="0" indent="0" algn="just">
              <a:buFontTx/>
              <a:buNone/>
            </a:pPr>
            <a:endParaRPr lang="en-US" altLang="el-GR" sz="1600"/>
          </a:p>
          <a:p>
            <a:pPr marL="0" indent="0" algn="just">
              <a:buFontTx/>
              <a:buNone/>
            </a:pPr>
            <a:r>
              <a:rPr lang="en-US" altLang="el-GR" sz="1600"/>
              <a:t>Possession of specialized cultivation equipment: As viticulture in Greece passes from generation to generation and it consists a part of the family tradition almost always there is the availability of such equipment.</a:t>
            </a:r>
            <a:endParaRPr lang="el-GR" altLang="el-GR" sz="16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Θέση περιεχομένου 2">
            <a:extLst>
              <a:ext uri="{FF2B5EF4-FFF2-40B4-BE49-F238E27FC236}">
                <a16:creationId xmlns:a16="http://schemas.microsoft.com/office/drawing/2014/main" id="{ABC18BD9-9C9A-4AA7-8B62-DF70D94120F4}"/>
              </a:ext>
            </a:extLst>
          </p:cNvPr>
          <p:cNvSpPr>
            <a:spLocks noGrp="1" noChangeArrowheads="1"/>
          </p:cNvSpPr>
          <p:nvPr>
            <p:ph idx="1"/>
          </p:nvPr>
        </p:nvSpPr>
        <p:spPr>
          <a:xfrm>
            <a:off x="457200" y="188913"/>
            <a:ext cx="8229600" cy="5937250"/>
          </a:xfrm>
        </p:spPr>
        <p:txBody>
          <a:bodyPr/>
          <a:lstStyle/>
          <a:p>
            <a:pPr marL="0" indent="0">
              <a:buFontTx/>
              <a:buNone/>
            </a:pPr>
            <a:r>
              <a:rPr lang="en-US" altLang="el-GR" sz="1600" b="1" i="1"/>
              <a:t>Weaknesses</a:t>
            </a:r>
          </a:p>
          <a:p>
            <a:pPr marL="0" indent="0">
              <a:buFontTx/>
              <a:buNone/>
            </a:pPr>
            <a:r>
              <a:rPr lang="en-US" altLang="el-GR" sz="1600"/>
              <a:t>Small size and large number of fields per agricultural holdings: Restricting distribution of planting rights prevents the transition and creation of large-scale vineyards. In 2012 about the agricultural holdings of small or medium average size (5.8 hectares) were estimated at 717.000.</a:t>
            </a:r>
          </a:p>
          <a:p>
            <a:pPr marL="0" indent="0">
              <a:buFontTx/>
              <a:buNone/>
            </a:pPr>
            <a:endParaRPr lang="en-US" altLang="el-GR" sz="1600"/>
          </a:p>
          <a:p>
            <a:pPr marL="0" indent="0">
              <a:buFontTx/>
              <a:buNone/>
            </a:pPr>
            <a:r>
              <a:rPr lang="en-US" altLang="el-GR" sz="1600"/>
              <a:t>Lack of skills in marketing and trading: Very few producers consider important market research and marketing. Even those who so desire, lack the skills and knowledge to perform.</a:t>
            </a:r>
          </a:p>
          <a:p>
            <a:pPr marL="0" indent="0">
              <a:buFontTx/>
              <a:buNone/>
            </a:pPr>
            <a:endParaRPr lang="en-US" altLang="el-GR" sz="1600"/>
          </a:p>
          <a:p>
            <a:pPr marL="0" indent="0">
              <a:buFontTx/>
              <a:buNone/>
            </a:pPr>
            <a:r>
              <a:rPr lang="en-US" altLang="el-GR" sz="1600"/>
              <a:t>Aged rural population: According to statistics, the majority of farmers are aged between 40-64 years old (66,7%).</a:t>
            </a:r>
          </a:p>
          <a:p>
            <a:pPr marL="0" indent="0">
              <a:buFontTx/>
              <a:buNone/>
            </a:pPr>
            <a:endParaRPr lang="en-US" altLang="el-GR" sz="1600"/>
          </a:p>
          <a:p>
            <a:pPr marL="0" indent="0" algn="just">
              <a:buFontTx/>
              <a:buNone/>
            </a:pPr>
            <a:r>
              <a:rPr lang="en-US" altLang="el-GR" sz="1600"/>
              <a:t>High initial cost of land, vineyard establishment and required equipment: It is a major deterrent to the creation of large-scale, modernized vineyards, equipped with the necessary agricultural machinery, especially at times of economic crisis we are experiencing.</a:t>
            </a:r>
          </a:p>
          <a:p>
            <a:pPr marL="0" indent="0" algn="just">
              <a:buFontTx/>
              <a:buNone/>
            </a:pPr>
            <a:endParaRPr lang="en-US" altLang="el-GR" sz="16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Θέση περιεχομένου 2">
            <a:extLst>
              <a:ext uri="{FF2B5EF4-FFF2-40B4-BE49-F238E27FC236}">
                <a16:creationId xmlns:a16="http://schemas.microsoft.com/office/drawing/2014/main" id="{641A60A5-DE98-4AD6-B83A-408A8BE405AB}"/>
              </a:ext>
            </a:extLst>
          </p:cNvPr>
          <p:cNvSpPr>
            <a:spLocks noGrp="1" noChangeArrowheads="1"/>
          </p:cNvSpPr>
          <p:nvPr>
            <p:ph idx="1"/>
          </p:nvPr>
        </p:nvSpPr>
        <p:spPr>
          <a:xfrm>
            <a:off x="457200" y="188913"/>
            <a:ext cx="8229600" cy="5937250"/>
          </a:xfrm>
        </p:spPr>
        <p:txBody>
          <a:bodyPr/>
          <a:lstStyle/>
          <a:p>
            <a:pPr marL="0" indent="0" algn="just">
              <a:buFontTx/>
              <a:buNone/>
            </a:pPr>
            <a:r>
              <a:rPr lang="en-US" altLang="el-GR" sz="1600"/>
              <a:t>Long period to reach full production: In nature, the vine takes 3-4 years to deliver maximum production.</a:t>
            </a:r>
          </a:p>
          <a:p>
            <a:pPr marL="0" indent="0" algn="just">
              <a:buFontTx/>
              <a:buNone/>
            </a:pPr>
            <a:endParaRPr lang="en-US" altLang="el-GR" sz="1600"/>
          </a:p>
          <a:p>
            <a:pPr marL="0" indent="0" algn="just">
              <a:buFontTx/>
              <a:buNone/>
            </a:pPr>
            <a:r>
              <a:rPr lang="en-US" altLang="el-GR" sz="1600"/>
              <a:t>Insufficient resources for viticulture education: Producers rely on their own empirical knowledge and their parents knowledge, rather than new cultivation techniques.</a:t>
            </a:r>
          </a:p>
          <a:p>
            <a:pPr marL="0" indent="0" algn="just">
              <a:buFontTx/>
              <a:buNone/>
            </a:pPr>
            <a:endParaRPr lang="en-US" altLang="el-GR" sz="1600"/>
          </a:p>
          <a:p>
            <a:pPr marL="0" indent="0" algn="just">
              <a:buFontTx/>
              <a:buNone/>
            </a:pPr>
            <a:r>
              <a:rPr lang="en-US" altLang="el-GR" sz="1600"/>
              <a:t>Limited cash flow: Capital controls imposed by the Greek Government such as transaction taxes, other limits, or outright prohibitions that regulate flows from capital markets into and out of the country's capital account restrict the availability of cash.</a:t>
            </a:r>
          </a:p>
          <a:p>
            <a:pPr marL="0" indent="0">
              <a:buFontTx/>
              <a:buNone/>
            </a:pPr>
            <a:endParaRPr lang="el-GR" altLang="el-GR" sz="16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Θέση περιεχομένου 2">
            <a:extLst>
              <a:ext uri="{FF2B5EF4-FFF2-40B4-BE49-F238E27FC236}">
                <a16:creationId xmlns:a16="http://schemas.microsoft.com/office/drawing/2014/main" id="{F56F8159-D6B5-477E-864C-94957FF77282}"/>
              </a:ext>
            </a:extLst>
          </p:cNvPr>
          <p:cNvSpPr>
            <a:spLocks noGrp="1" noChangeArrowheads="1"/>
          </p:cNvSpPr>
          <p:nvPr>
            <p:ph idx="1"/>
          </p:nvPr>
        </p:nvSpPr>
        <p:spPr>
          <a:xfrm>
            <a:off x="457200" y="188913"/>
            <a:ext cx="8229600" cy="5937250"/>
          </a:xfrm>
        </p:spPr>
        <p:txBody>
          <a:bodyPr/>
          <a:lstStyle/>
          <a:p>
            <a:pPr marL="0" indent="0">
              <a:buFontTx/>
              <a:buNone/>
            </a:pPr>
            <a:r>
              <a:rPr lang="en-US" altLang="el-GR" sz="1600" b="1" i="1"/>
              <a:t>Opportunities</a:t>
            </a:r>
          </a:p>
          <a:p>
            <a:pPr marL="0" indent="0" algn="just">
              <a:buFontTx/>
              <a:buNone/>
            </a:pPr>
            <a:r>
              <a:rPr lang="en-US" altLang="el-GR" sz="1600"/>
              <a:t>Interest by potential new farmers: Young people who want to get involved with the cultivation of wine and table grapes are: on the one hand farmers who produce other agricultural products and are disappointed by the yields or sales prices of the products and on the other hand the children of the vine grape producers.</a:t>
            </a:r>
          </a:p>
          <a:p>
            <a:pPr marL="0" indent="0" algn="just">
              <a:buFontTx/>
              <a:buNone/>
            </a:pPr>
            <a:endParaRPr lang="en-US" altLang="el-GR" sz="1600"/>
          </a:p>
          <a:p>
            <a:pPr marL="0" indent="0" algn="just">
              <a:buFontTx/>
              <a:buNone/>
            </a:pPr>
            <a:r>
              <a:rPr lang="en-US" altLang="el-GR" sz="1600"/>
              <a:t>New emerging markets for wine and table grapes (Russia, China): To achieve penetration into new emerging markets, the products need to have the necessary certificates in order to be accepted, in the phase of cultivation (integrated and organic agriculture) and then at the stages of packaging and standardization.</a:t>
            </a:r>
          </a:p>
          <a:p>
            <a:pPr marL="0" indent="0" algn="just">
              <a:buFontTx/>
              <a:buNone/>
            </a:pPr>
            <a:endParaRPr lang="en-US" altLang="el-GR" sz="1600"/>
          </a:p>
          <a:p>
            <a:pPr marL="0" indent="0" algn="just">
              <a:buFontTx/>
              <a:buNone/>
            </a:pPr>
            <a:r>
              <a:rPr lang="en-US" altLang="el-GR" sz="1600"/>
              <a:t>Decreased Euro exchange rate favors Greek exports to other non-European countries: Due to the fall in the price of wine, the Greek wines and table grapes, have become more competitive on other continents.</a:t>
            </a:r>
          </a:p>
          <a:p>
            <a:pPr marL="0" indent="0" algn="just">
              <a:buFontTx/>
              <a:buNone/>
            </a:pPr>
            <a:endParaRPr lang="en-US" altLang="el-GR" sz="1600"/>
          </a:p>
          <a:p>
            <a:pPr marL="0" indent="0" algn="just">
              <a:buFontTx/>
              <a:buNone/>
            </a:pPr>
            <a:r>
              <a:rPr lang="en-US" altLang="el-GR" sz="1600"/>
              <a:t>Increased popularity of Mediterranean cuisine: The Mediterranean diet combined with the nutritional value of wine (polyphenols) has a positive effect against cardiovascular disease and combat cholesterol. Table grapes are an integral part of the Mediterranean diet.</a:t>
            </a:r>
            <a:endParaRPr lang="el-GR" altLang="el-GR" sz="16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Θέση περιεχομένου 2">
            <a:extLst>
              <a:ext uri="{FF2B5EF4-FFF2-40B4-BE49-F238E27FC236}">
                <a16:creationId xmlns:a16="http://schemas.microsoft.com/office/drawing/2014/main" id="{C61FBB10-E236-4DEF-82DA-CB0748856C08}"/>
              </a:ext>
            </a:extLst>
          </p:cNvPr>
          <p:cNvSpPr>
            <a:spLocks noGrp="1" noChangeArrowheads="1"/>
          </p:cNvSpPr>
          <p:nvPr>
            <p:ph idx="1"/>
          </p:nvPr>
        </p:nvSpPr>
        <p:spPr>
          <a:xfrm>
            <a:off x="457200" y="260350"/>
            <a:ext cx="8229600" cy="5865813"/>
          </a:xfrm>
        </p:spPr>
        <p:txBody>
          <a:bodyPr/>
          <a:lstStyle/>
          <a:p>
            <a:pPr marL="0" indent="0">
              <a:buFontTx/>
              <a:buNone/>
            </a:pPr>
            <a:r>
              <a:rPr lang="en-US" altLang="el-GR" sz="1600" b="1" i="1"/>
              <a:t>Threats</a:t>
            </a:r>
          </a:p>
          <a:p>
            <a:pPr marL="0" indent="0" algn="just">
              <a:buFontTx/>
              <a:buNone/>
            </a:pPr>
            <a:r>
              <a:rPr lang="en-US" altLang="el-GR" sz="1600"/>
              <a:t>Climate change: Climate change such as extreme temperatures and extreme weather conditions adversely affect the biological cycle of the plant and therefore the yield and quality of the final product.</a:t>
            </a:r>
          </a:p>
          <a:p>
            <a:pPr marL="0" indent="0" algn="just">
              <a:buFontTx/>
              <a:buNone/>
            </a:pPr>
            <a:endParaRPr lang="en-US" altLang="el-GR" sz="1600"/>
          </a:p>
          <a:p>
            <a:pPr marL="0" indent="0" algn="just">
              <a:buFontTx/>
              <a:buNone/>
            </a:pPr>
            <a:r>
              <a:rPr lang="en-US" altLang="el-GR" sz="1600"/>
              <a:t>Limited access to financing: it is fact that for someone to enter the sector needs considerable amount money because of the high initial installation costs. Therefore due to the economic crisis in Greece funding through banks has become very difficult.</a:t>
            </a:r>
          </a:p>
          <a:p>
            <a:pPr marL="0" indent="0" algn="just">
              <a:buFontTx/>
              <a:buNone/>
            </a:pPr>
            <a:endParaRPr lang="en-US" altLang="el-GR" sz="1600"/>
          </a:p>
          <a:p>
            <a:pPr marL="0" indent="0" algn="just">
              <a:buFontTx/>
              <a:buNone/>
            </a:pPr>
            <a:r>
              <a:rPr lang="en-US" altLang="el-GR" sz="1600"/>
              <a:t>Registration of Greek vine varieties by other nations and importation of certified propagation material: to replace the imported, the state must create an organization to start the Greek certification of propagation material for grapes.</a:t>
            </a:r>
            <a:endParaRPr lang="el-GR" altLang="el-GR" sz="16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Θέση περιεχομένου 2">
            <a:extLst>
              <a:ext uri="{FF2B5EF4-FFF2-40B4-BE49-F238E27FC236}">
                <a16:creationId xmlns:a16="http://schemas.microsoft.com/office/drawing/2014/main" id="{A92317A3-76C5-4173-A697-1FE00A68BB51}"/>
              </a:ext>
            </a:extLst>
          </p:cNvPr>
          <p:cNvSpPr>
            <a:spLocks noGrp="1" noChangeArrowheads="1"/>
          </p:cNvSpPr>
          <p:nvPr>
            <p:ph idx="1"/>
          </p:nvPr>
        </p:nvSpPr>
        <p:spPr>
          <a:xfrm>
            <a:off x="457200" y="188913"/>
            <a:ext cx="8229600" cy="5937250"/>
          </a:xfrm>
        </p:spPr>
        <p:txBody>
          <a:bodyPr/>
          <a:lstStyle/>
          <a:p>
            <a:pPr marL="0" indent="0" algn="ctr">
              <a:buFontTx/>
              <a:buNone/>
            </a:pPr>
            <a:r>
              <a:rPr lang="en-US" altLang="el-GR" sz="2000"/>
              <a:t>	</a:t>
            </a:r>
            <a:r>
              <a:rPr lang="en-US" altLang="el-GR" sz="2000" b="1" i="1"/>
              <a:t>Stakeholder Analysis </a:t>
            </a:r>
          </a:p>
          <a:p>
            <a:pPr marL="0" indent="0" algn="just">
              <a:buFontTx/>
              <a:buNone/>
            </a:pPr>
            <a:r>
              <a:rPr lang="en-US" altLang="el-GR" sz="1600"/>
              <a:t>The most significant stakeholders are: a) the consumers which are the moving power of the whole system whose demand the sector has to satisfy, b) the banks to give the capital to the farmers to establish a vineyard, c) the Wholesalers, which have from the great influence on the sector due to they set the prices, d) farmers, labor, pesticides and fertilizers supplies, machinery and equipment supplies and propagation materials supplies, collaborate in order to realize primary production, e) the certification bodies are major stakeholder since most of the crops are organically cultivated, f) Ministry of the governments, play important role are as they the legislative mechanisms that define the rules of the system (planting rights), while they supervise the implementation of the rules by all parts.</a:t>
            </a:r>
          </a:p>
          <a:p>
            <a:pPr marL="0" indent="0" algn="just">
              <a:buFontTx/>
              <a:buNone/>
            </a:pPr>
            <a:r>
              <a:rPr lang="en-US" altLang="el-GR" sz="1600"/>
              <a:t>Other stakeholders with high influence especially for processed products are the processing units who, as it has already mentioned, could attempt to low price of grower in order to maximize their profit and some times that happens deliberately. In cases when the grower also processes the grapes on his own he has to comply with the health safety regulations.</a:t>
            </a:r>
          </a:p>
          <a:p>
            <a:pPr marL="0" indent="0" algn="just">
              <a:buFontTx/>
              <a:buNone/>
            </a:pPr>
            <a:r>
              <a:rPr lang="en-US" altLang="el-GR" sz="1600"/>
              <a:t>The stakeholder’s category equipment suppliers, packaging materials suppliers and consultants contribute to the processing of table grapes and wine, in order to have end products ready to be bought by consumers. Finally, there are some other stakeholders (hotels, restaurants, Cellars, Environmental and Agricultural authorities etc) with no or some importance, which have some or no influence and are integral part of the sector of viticulture, table and wine grapes.</a:t>
            </a:r>
          </a:p>
          <a:p>
            <a:pPr marL="0" indent="0" algn="just">
              <a:buFontTx/>
              <a:buNone/>
            </a:pPr>
            <a:endParaRPr lang="el-GR" altLang="el-GR" sz="20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Θέση περιεχομένου 2">
            <a:extLst>
              <a:ext uri="{FF2B5EF4-FFF2-40B4-BE49-F238E27FC236}">
                <a16:creationId xmlns:a16="http://schemas.microsoft.com/office/drawing/2014/main" id="{A7DC4A11-60FA-48B5-BD3E-3715913D9A00}"/>
              </a:ext>
            </a:extLst>
          </p:cNvPr>
          <p:cNvSpPr>
            <a:spLocks noGrp="1" noChangeArrowheads="1"/>
          </p:cNvSpPr>
          <p:nvPr>
            <p:ph idx="1"/>
          </p:nvPr>
        </p:nvSpPr>
        <p:spPr>
          <a:xfrm>
            <a:off x="457200" y="188913"/>
            <a:ext cx="8229600" cy="5937250"/>
          </a:xfrm>
        </p:spPr>
        <p:txBody>
          <a:bodyPr/>
          <a:lstStyle/>
          <a:p>
            <a:pPr marL="0" indent="0">
              <a:buFontTx/>
              <a:buNone/>
            </a:pPr>
            <a:r>
              <a:rPr lang="en-US" altLang="el-GR" sz="1600"/>
              <a:t>Table. Stakeholder analysis</a:t>
            </a:r>
          </a:p>
          <a:p>
            <a:pPr marL="0" indent="0">
              <a:buFontTx/>
              <a:buNone/>
            </a:pPr>
            <a:endParaRPr lang="el-GR" altLang="el-GR" sz="1600"/>
          </a:p>
        </p:txBody>
      </p:sp>
      <p:pic>
        <p:nvPicPr>
          <p:cNvPr id="92163" name="Εικόνα 3">
            <a:extLst>
              <a:ext uri="{FF2B5EF4-FFF2-40B4-BE49-F238E27FC236}">
                <a16:creationId xmlns:a16="http://schemas.microsoft.com/office/drawing/2014/main" id="{935F46CF-FD1E-4BF8-964F-82D3855B6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79450"/>
            <a:ext cx="7920038"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Θέση περιεχομένου 2">
            <a:extLst>
              <a:ext uri="{FF2B5EF4-FFF2-40B4-BE49-F238E27FC236}">
                <a16:creationId xmlns:a16="http://schemas.microsoft.com/office/drawing/2014/main" id="{9AB438B7-6792-4D4F-BBC5-41BF39983226}"/>
              </a:ext>
            </a:extLst>
          </p:cNvPr>
          <p:cNvSpPr>
            <a:spLocks noGrp="1" noChangeArrowheads="1"/>
          </p:cNvSpPr>
          <p:nvPr>
            <p:ph idx="1"/>
          </p:nvPr>
        </p:nvSpPr>
        <p:spPr>
          <a:xfrm>
            <a:off x="457200" y="115888"/>
            <a:ext cx="8229600" cy="6010275"/>
          </a:xfrm>
        </p:spPr>
        <p:txBody>
          <a:bodyPr/>
          <a:lstStyle/>
          <a:p>
            <a:pPr marL="0" indent="0" algn="ctr">
              <a:buFontTx/>
              <a:buNone/>
            </a:pPr>
            <a:r>
              <a:rPr lang="en-US" altLang="el-GR" sz="1600" b="1"/>
              <a:t>Future Markets</a:t>
            </a:r>
          </a:p>
          <a:p>
            <a:pPr marL="0" indent="0">
              <a:buFontTx/>
              <a:buNone/>
            </a:pPr>
            <a:r>
              <a:rPr lang="en-US" altLang="el-GR" sz="1600"/>
              <a:t>Greek table and wine producing companies declare that they want to successfully export their products to good expensive market in order to create the desired profits and add value to the sector. This should be done though under a well-designed long term strategy allowing them to mature both in products specifications and experience. There is a set of factors that should be taken under account and appropriate decisions should be made so that the products will be successful in target markets.</a:t>
            </a:r>
          </a:p>
          <a:p>
            <a:pPr marL="0" indent="0" algn="just">
              <a:buFontTx/>
              <a:buNone/>
            </a:pPr>
            <a:r>
              <a:rPr lang="en-US" altLang="el-GR" sz="1600"/>
              <a:t>Quality meaning is a complex one and although all people around the globe use it, it does not mean the same for all of them. However in globalized economy and common market there is an urgent needs for common language describing a commonly understood minimum set of qualifications.</a:t>
            </a:r>
          </a:p>
          <a:p>
            <a:pPr marL="0" indent="0">
              <a:buFontTx/>
              <a:buNone/>
            </a:pPr>
            <a:r>
              <a:rPr lang="en-US" altLang="el-GR" sz="1600"/>
              <a:t> The major of table producers gives the whole production to Wholesaler and does not know the country exported. The same happens with the major of wine producers, which they give their production to Wineries and does not know the country or the area exported.</a:t>
            </a:r>
          </a:p>
          <a:p>
            <a:pPr marL="0" indent="0">
              <a:buFontTx/>
              <a:buNone/>
            </a:pPr>
            <a:r>
              <a:rPr lang="en-US" altLang="el-GR" sz="1600"/>
              <a:t>The</a:t>
            </a:r>
            <a:r>
              <a:rPr lang="el-GR" altLang="el-GR" sz="1600"/>
              <a:t> </a:t>
            </a:r>
            <a:r>
              <a:rPr lang="en-US" altLang="el-GR" sz="1600"/>
              <a:t>future markets for exporting are the Russia and China, but there are many problems to exported table grapes to China, due to the complicated certificates for the health safety regulations.</a:t>
            </a:r>
            <a:endParaRPr lang="el-GR" altLang="el-GR" sz="16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Θέση περιεχομένου 2">
            <a:extLst>
              <a:ext uri="{FF2B5EF4-FFF2-40B4-BE49-F238E27FC236}">
                <a16:creationId xmlns:a16="http://schemas.microsoft.com/office/drawing/2014/main" id="{26A2C273-48FF-4440-BCF1-B11C084E5C07}"/>
              </a:ext>
            </a:extLst>
          </p:cNvPr>
          <p:cNvSpPr>
            <a:spLocks noGrp="1" noChangeArrowheads="1"/>
          </p:cNvSpPr>
          <p:nvPr>
            <p:ph idx="1"/>
          </p:nvPr>
        </p:nvSpPr>
        <p:spPr/>
        <p:txBody>
          <a:bodyPr/>
          <a:lstStyle/>
          <a:p>
            <a:pPr marL="0" indent="0" algn="ctr">
              <a:buFontTx/>
              <a:buNone/>
            </a:pPr>
            <a:r>
              <a:rPr lang="en-US" altLang="el-GR" sz="2000" b="1"/>
              <a:t>Synergies with other sectors</a:t>
            </a:r>
          </a:p>
          <a:p>
            <a:pPr marL="0" indent="0" algn="just">
              <a:buFontTx/>
              <a:buNone/>
            </a:pPr>
            <a:endParaRPr lang="en-US" altLang="el-GR" sz="2000"/>
          </a:p>
          <a:p>
            <a:pPr marL="0" indent="0" algn="just">
              <a:buFontTx/>
              <a:buNone/>
            </a:pPr>
            <a:r>
              <a:rPr lang="en-US" altLang="el-GR" sz="2000"/>
              <a:t>The sector of viticulture, table and wine grape, will be able to have synergies with other two sectors, which are wine tourism and e-commerce.</a:t>
            </a:r>
            <a:endParaRPr lang="el-GR" altLang="el-G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a:extLst>
              <a:ext uri="{FF2B5EF4-FFF2-40B4-BE49-F238E27FC236}">
                <a16:creationId xmlns:a16="http://schemas.microsoft.com/office/drawing/2014/main" id="{0C4237E3-A3C5-48EF-AAAE-934F421AE911}"/>
              </a:ext>
            </a:extLst>
          </p:cNvPr>
          <p:cNvSpPr>
            <a:spLocks noGrp="1" noChangeArrowheads="1"/>
          </p:cNvSpPr>
          <p:nvPr>
            <p:ph type="title"/>
          </p:nvPr>
        </p:nvSpPr>
        <p:spPr>
          <a:xfrm>
            <a:off x="457200" y="274638"/>
            <a:ext cx="8229600" cy="274637"/>
          </a:xfrm>
        </p:spPr>
        <p:txBody>
          <a:bodyPr/>
          <a:lstStyle/>
          <a:p>
            <a:pPr eaLnBrk="1" hangingPunct="1"/>
            <a:r>
              <a:rPr lang="en-US" altLang="el-GR" sz="2400"/>
              <a:t>Main vineyards</a:t>
            </a:r>
            <a:endParaRPr lang="el-GR" altLang="el-GR" sz="2400"/>
          </a:p>
        </p:txBody>
      </p:sp>
      <p:graphicFrame>
        <p:nvGraphicFramePr>
          <p:cNvPr id="11" name="Θέση περιεχομένου 10">
            <a:extLst>
              <a:ext uri="{FF2B5EF4-FFF2-40B4-BE49-F238E27FC236}">
                <a16:creationId xmlns:a16="http://schemas.microsoft.com/office/drawing/2014/main" id="{059D1D1C-3B1D-44AA-A9F9-6DCAE32971C8}"/>
              </a:ext>
            </a:extLst>
          </p:cNvPr>
          <p:cNvGraphicFramePr>
            <a:graphicFrameLocks noGrp="1"/>
          </p:cNvGraphicFramePr>
          <p:nvPr>
            <p:ph idx="1"/>
          </p:nvPr>
        </p:nvGraphicFramePr>
        <p:xfrm>
          <a:off x="457200" y="765175"/>
          <a:ext cx="8291513" cy="6569964"/>
        </p:xfrm>
        <a:graphic>
          <a:graphicData uri="http://schemas.openxmlformats.org/drawingml/2006/table">
            <a:tbl>
              <a:tblPr firstRow="1" firstCol="1" bandRow="1">
                <a:tableStyleId>{5C22544A-7EE6-4342-B048-85BDC9FD1C3A}</a:tableStyleId>
              </a:tblPr>
              <a:tblGrid>
                <a:gridCol w="4144098">
                  <a:extLst>
                    <a:ext uri="{9D8B030D-6E8A-4147-A177-3AD203B41FA5}">
                      <a16:colId xmlns:a16="http://schemas.microsoft.com/office/drawing/2014/main" val="20000"/>
                    </a:ext>
                  </a:extLst>
                </a:gridCol>
                <a:gridCol w="4147415">
                  <a:extLst>
                    <a:ext uri="{9D8B030D-6E8A-4147-A177-3AD203B41FA5}">
                      <a16:colId xmlns:a16="http://schemas.microsoft.com/office/drawing/2014/main" val="20001"/>
                    </a:ext>
                  </a:extLst>
                </a:gridCol>
              </a:tblGrid>
              <a:tr h="179388">
                <a:tc>
                  <a:txBody>
                    <a:bodyPr/>
                    <a:lstStyle/>
                    <a:p>
                      <a:pPr>
                        <a:lnSpc>
                          <a:spcPct val="107000"/>
                        </a:lnSpc>
                        <a:spcAft>
                          <a:spcPts val="0"/>
                        </a:spcAft>
                      </a:pPr>
                      <a:r>
                        <a:rPr lang="en-US" sz="1200">
                          <a:solidFill>
                            <a:schemeClr val="tx1"/>
                          </a:solidFill>
                          <a:effectLst/>
                          <a:latin typeface="Times New Roman" panose="02020603050405020304" pitchFamily="18" charset="0"/>
                          <a:cs typeface="Times New Roman" panose="02020603050405020304" pitchFamily="18" charset="0"/>
                        </a:rPr>
                        <a:t>T</a:t>
                      </a:r>
                      <a:r>
                        <a:rPr lang="el-GR" sz="1200">
                          <a:solidFill>
                            <a:schemeClr val="tx1"/>
                          </a:solidFill>
                          <a:effectLst/>
                          <a:latin typeface="Times New Roman" panose="02020603050405020304" pitchFamily="18" charset="0"/>
                          <a:cs typeface="Times New Roman" panose="02020603050405020304" pitchFamily="18" charset="0"/>
                        </a:rPr>
                        <a:t>housand ha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Aft>
                          <a:spcPts val="0"/>
                        </a:spcAft>
                      </a:pPr>
                      <a:r>
                        <a:rPr lang="en-US" sz="1200" b="1">
                          <a:solidFill>
                            <a:schemeClr val="tx1"/>
                          </a:solidFill>
                          <a:effectLst/>
                          <a:latin typeface="Times New Roman" panose="02020603050405020304" pitchFamily="18" charset="0"/>
                          <a:cs typeface="Times New Roman" panose="02020603050405020304" pitchFamily="18" charset="0"/>
                        </a:rPr>
                        <a:t>Year </a:t>
                      </a:r>
                      <a:r>
                        <a:rPr lang="el-GR" sz="1200" b="1">
                          <a:solidFill>
                            <a:schemeClr val="tx1"/>
                          </a:solidFill>
                          <a:effectLst/>
                          <a:latin typeface="Times New Roman" panose="02020603050405020304" pitchFamily="18" charset="0"/>
                          <a:cs typeface="Times New Roman" panose="02020603050405020304" pitchFamily="18" charset="0"/>
                        </a:rPr>
                        <a:t>2018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00"/>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Spain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dirty="0">
                          <a:solidFill>
                            <a:schemeClr val="tx1"/>
                          </a:solidFill>
                          <a:effectLst/>
                          <a:latin typeface="Times New Roman" panose="02020603050405020304" pitchFamily="18" charset="0"/>
                          <a:cs typeface="Times New Roman" panose="02020603050405020304" pitchFamily="18" charset="0"/>
                        </a:rPr>
                        <a:t>969 </a:t>
                      </a:r>
                      <a:endParaRPr lang="el-G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01"/>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China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dirty="0">
                          <a:solidFill>
                            <a:schemeClr val="tx1"/>
                          </a:solidFill>
                          <a:effectLst/>
                          <a:latin typeface="Times New Roman" panose="02020603050405020304" pitchFamily="18" charset="0"/>
                          <a:cs typeface="Times New Roman" panose="02020603050405020304" pitchFamily="18" charset="0"/>
                        </a:rPr>
                        <a:t>875 </a:t>
                      </a:r>
                      <a:endParaRPr lang="el-G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02"/>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France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793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03"/>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Italy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705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04"/>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Turkey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448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05"/>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USA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439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06"/>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Argentina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218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07"/>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Chile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212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08"/>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Portugal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192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09"/>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Romania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191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10"/>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Iran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153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11"/>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India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151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12"/>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Moldova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147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13"/>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Australia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146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14"/>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South Africa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126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15"/>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Uzbekistan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111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16"/>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Greece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106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17"/>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Germany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103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18"/>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Afghanistan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94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19"/>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Russia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92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20"/>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Egypt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84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21"/>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Brazil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82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22"/>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Algeria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75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23"/>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Hungary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69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24"/>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Bulgaria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66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25"/>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Georgia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55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26"/>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Austria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49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27"/>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Morroco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46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28"/>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Syria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45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29"/>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Ukraine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42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30"/>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New-zealand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39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31"/>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Mexico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37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32"/>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Tadjikistan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36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33"/>
                  </a:ext>
                </a:extLst>
              </a:tr>
              <a:tr h="179388">
                <a:tc>
                  <a:txBody>
                    <a:bodyPr/>
                    <a:lstStyle/>
                    <a:p>
                      <a:pPr>
                        <a:lnSpc>
                          <a:spcPct val="107000"/>
                        </a:lnSpc>
                        <a:spcBef>
                          <a:spcPts val="300"/>
                        </a:spcBef>
                        <a:spcAft>
                          <a:spcPts val="300"/>
                        </a:spcAft>
                      </a:pPr>
                      <a:r>
                        <a:rPr lang="el-GR" sz="1200">
                          <a:solidFill>
                            <a:schemeClr val="tx1"/>
                          </a:solidFill>
                          <a:effectLst/>
                          <a:latin typeface="Times New Roman" panose="02020603050405020304" pitchFamily="18" charset="0"/>
                          <a:cs typeface="Times New Roman" panose="02020603050405020304" pitchFamily="18" charset="0"/>
                        </a:rPr>
                        <a:t>Peru </a:t>
                      </a:r>
                      <a:endParaRPr lang="el-GR"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a:solidFill>
                            <a:schemeClr val="tx1"/>
                          </a:solidFill>
                          <a:effectLst/>
                          <a:latin typeface="Times New Roman" panose="02020603050405020304" pitchFamily="18" charset="0"/>
                          <a:cs typeface="Times New Roman" panose="02020603050405020304" pitchFamily="18" charset="0"/>
                        </a:rPr>
                        <a:t>32 </a:t>
                      </a:r>
                      <a:endParaRPr lang="el-GR" sz="1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34"/>
                  </a:ext>
                </a:extLst>
              </a:tr>
              <a:tr h="179388">
                <a:tc>
                  <a:txBody>
                    <a:bodyPr/>
                    <a:lstStyle/>
                    <a:p>
                      <a:pPr>
                        <a:lnSpc>
                          <a:spcPct val="107000"/>
                        </a:lnSpc>
                        <a:spcBef>
                          <a:spcPts val="300"/>
                        </a:spcBef>
                        <a:spcAft>
                          <a:spcPts val="300"/>
                        </a:spcAft>
                      </a:pPr>
                      <a:r>
                        <a:rPr lang="el-GR" sz="1200" dirty="0">
                          <a:solidFill>
                            <a:schemeClr val="tx1"/>
                          </a:solidFill>
                          <a:effectLst/>
                          <a:latin typeface="Times New Roman" panose="02020603050405020304" pitchFamily="18" charset="0"/>
                          <a:cs typeface="Times New Roman" panose="02020603050405020304" pitchFamily="18" charset="0"/>
                        </a:rPr>
                        <a:t>World </a:t>
                      </a:r>
                      <a:endParaRPr lang="el-G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tc>
                  <a:txBody>
                    <a:bodyPr/>
                    <a:lstStyle/>
                    <a:p>
                      <a:pPr algn="r">
                        <a:lnSpc>
                          <a:spcPct val="107000"/>
                        </a:lnSpc>
                        <a:spcBef>
                          <a:spcPts val="300"/>
                        </a:spcBef>
                        <a:spcAft>
                          <a:spcPts val="300"/>
                        </a:spcAft>
                      </a:pPr>
                      <a:r>
                        <a:rPr lang="el-GR" sz="1200" b="1" dirty="0">
                          <a:solidFill>
                            <a:schemeClr val="tx1"/>
                          </a:solidFill>
                          <a:effectLst/>
                          <a:latin typeface="Times New Roman" panose="02020603050405020304" pitchFamily="18" charset="0"/>
                          <a:cs typeface="Times New Roman" panose="02020603050405020304" pitchFamily="18" charset="0"/>
                        </a:rPr>
                        <a:t>7 449 </a:t>
                      </a:r>
                      <a:endParaRPr lang="el-G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085" marR="44085" marT="0" marB="0"/>
                </a:tc>
                <a:extLst>
                  <a:ext uri="{0D108BD9-81ED-4DB2-BD59-A6C34878D82A}">
                    <a16:rowId xmlns:a16="http://schemas.microsoft.com/office/drawing/2014/main" val="10035"/>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Τίτλος 1">
            <a:extLst>
              <a:ext uri="{FF2B5EF4-FFF2-40B4-BE49-F238E27FC236}">
                <a16:creationId xmlns:a16="http://schemas.microsoft.com/office/drawing/2014/main" id="{CD91EEEB-41EA-4CC6-8729-7F18CA56B9ED}"/>
              </a:ext>
            </a:extLst>
          </p:cNvPr>
          <p:cNvSpPr>
            <a:spLocks noGrp="1" noChangeArrowheads="1"/>
          </p:cNvSpPr>
          <p:nvPr>
            <p:ph type="title"/>
          </p:nvPr>
        </p:nvSpPr>
        <p:spPr>
          <a:xfrm>
            <a:off x="457200" y="274638"/>
            <a:ext cx="8229600" cy="457200"/>
          </a:xfrm>
        </p:spPr>
        <p:txBody>
          <a:bodyPr/>
          <a:lstStyle/>
          <a:p>
            <a:r>
              <a:rPr lang="en-US" altLang="el-GR" sz="1800"/>
              <a:t>Agro tourism opportunities</a:t>
            </a:r>
            <a:endParaRPr lang="el-GR" altLang="el-GR" sz="1800"/>
          </a:p>
        </p:txBody>
      </p:sp>
      <p:sp>
        <p:nvSpPr>
          <p:cNvPr id="3" name="Θέση περιεχομένου 2">
            <a:extLst>
              <a:ext uri="{FF2B5EF4-FFF2-40B4-BE49-F238E27FC236}">
                <a16:creationId xmlns:a16="http://schemas.microsoft.com/office/drawing/2014/main" id="{F6068717-66DC-476F-B7BF-DC82E4EC6B76}"/>
              </a:ext>
            </a:extLst>
          </p:cNvPr>
          <p:cNvSpPr>
            <a:spLocks noGrp="1"/>
          </p:cNvSpPr>
          <p:nvPr>
            <p:ph idx="1"/>
          </p:nvPr>
        </p:nvSpPr>
        <p:spPr>
          <a:xfrm>
            <a:off x="457200" y="731838"/>
            <a:ext cx="8229600" cy="5394325"/>
          </a:xfrm>
        </p:spPr>
        <p:txBody>
          <a:bodyPr/>
          <a:lstStyle/>
          <a:p>
            <a:pPr marL="0" indent="0" algn="just">
              <a:buFontTx/>
              <a:buNone/>
              <a:defRPr/>
            </a:pPr>
            <a:r>
              <a:rPr lang="en-US" sz="1600" dirty="0"/>
              <a:t>In a number of European and global countries, efforts have been made to link organic farming to a special type of environmentally friendly </a:t>
            </a:r>
            <a:r>
              <a:rPr lang="en-US" sz="1600" dirty="0" err="1"/>
              <a:t>agro</a:t>
            </a:r>
            <a:r>
              <a:rPr lang="en-US" sz="1600" dirty="0"/>
              <a:t>/rural tourism. At a European level, ECEAT – the European Centre for Ecological and Agricultural Tourism, holds records of, and publicizes, a number of organic farms that offer organic accommodation and food. At a national level, Austrian Farm Holidays have for a long time produced special marketing materials for organic farm members. In a global level, in Korea and to some extent in Japan, an organization marketing organic farm holidays to the buyers of organic food is working successfully as a two-way marketing synergy.</a:t>
            </a:r>
          </a:p>
          <a:p>
            <a:pPr algn="just">
              <a:defRPr/>
            </a:pPr>
            <a:r>
              <a:rPr lang="en-US" sz="1600" dirty="0" err="1"/>
              <a:t>Agro</a:t>
            </a:r>
            <a:r>
              <a:rPr lang="en-US" sz="1600" dirty="0"/>
              <a:t> touristic businesses can combine touristic and agricultural activities or collaborate with agricultural businesses in order to enrich their touristic product. Wine tourism has been defined as ‘visitation to vineyards, wineries, wine festivals and wine shows for which grape wine tasting and/or experiencing the attributes of a grape wine region are the prime motivating factors for visitors’</a:t>
            </a:r>
            <a:endParaRPr lang="el-GR" sz="16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Τίτλος 1">
            <a:extLst>
              <a:ext uri="{FF2B5EF4-FFF2-40B4-BE49-F238E27FC236}">
                <a16:creationId xmlns:a16="http://schemas.microsoft.com/office/drawing/2014/main" id="{513F5EAC-8C7D-4503-9989-5B24BA1A8BC0}"/>
              </a:ext>
            </a:extLst>
          </p:cNvPr>
          <p:cNvSpPr>
            <a:spLocks noGrp="1" noChangeArrowheads="1"/>
          </p:cNvSpPr>
          <p:nvPr>
            <p:ph type="title"/>
          </p:nvPr>
        </p:nvSpPr>
        <p:spPr>
          <a:xfrm>
            <a:off x="457200" y="274638"/>
            <a:ext cx="8229600" cy="457200"/>
          </a:xfrm>
        </p:spPr>
        <p:txBody>
          <a:bodyPr/>
          <a:lstStyle/>
          <a:p>
            <a:r>
              <a:rPr lang="en-US" altLang="el-GR" sz="1800"/>
              <a:t>E-commerce opportunities</a:t>
            </a:r>
            <a:br>
              <a:rPr lang="en-US" altLang="el-GR" sz="1800"/>
            </a:br>
            <a:endParaRPr lang="el-GR" altLang="el-GR" sz="1800"/>
          </a:p>
        </p:txBody>
      </p:sp>
      <p:sp>
        <p:nvSpPr>
          <p:cNvPr id="96259" name="Θέση περιεχομένου 2">
            <a:extLst>
              <a:ext uri="{FF2B5EF4-FFF2-40B4-BE49-F238E27FC236}">
                <a16:creationId xmlns:a16="http://schemas.microsoft.com/office/drawing/2014/main" id="{D16FC4CA-7737-4141-A2A4-97F6E6C812BC}"/>
              </a:ext>
            </a:extLst>
          </p:cNvPr>
          <p:cNvSpPr>
            <a:spLocks noGrp="1" noChangeArrowheads="1"/>
          </p:cNvSpPr>
          <p:nvPr>
            <p:ph idx="1"/>
          </p:nvPr>
        </p:nvSpPr>
        <p:spPr>
          <a:xfrm>
            <a:off x="457200" y="620713"/>
            <a:ext cx="8229600" cy="5505450"/>
          </a:xfrm>
        </p:spPr>
        <p:txBody>
          <a:bodyPr/>
          <a:lstStyle/>
          <a:p>
            <a:pPr marL="0" indent="0">
              <a:buFontTx/>
              <a:buNone/>
            </a:pPr>
            <a:r>
              <a:rPr lang="en-US" altLang="el-GR" sz="1600"/>
              <a:t>E-commerce is the “new” way to trade goods and is expanding widely and globally. Using ecommerce there is a chance to sell your products in places the you could not reach otherwise.</a:t>
            </a:r>
          </a:p>
          <a:p>
            <a:pPr marL="0" indent="0">
              <a:buFontTx/>
              <a:buNone/>
            </a:pPr>
            <a:r>
              <a:rPr lang="en-US" altLang="el-GR" sz="1600"/>
              <a:t>According, a research to Greek wine companies (Perrotis College), the results of the use of e-commerce and e-shop by questionnaires, shows:</a:t>
            </a:r>
          </a:p>
          <a:p>
            <a:pPr marL="0" indent="0">
              <a:buFontTx/>
              <a:buNone/>
            </a:pPr>
            <a:endParaRPr lang="en-US" altLang="el-GR" sz="1600"/>
          </a:p>
          <a:p>
            <a:pPr marL="0" indent="0">
              <a:buFontTx/>
              <a:buNone/>
            </a:pPr>
            <a:endParaRPr lang="el-GR" altLang="el-GR" sz="1600"/>
          </a:p>
        </p:txBody>
      </p:sp>
      <p:pic>
        <p:nvPicPr>
          <p:cNvPr id="96260" name="Εικόνα 3">
            <a:extLst>
              <a:ext uri="{FF2B5EF4-FFF2-40B4-BE49-F238E27FC236}">
                <a16:creationId xmlns:a16="http://schemas.microsoft.com/office/drawing/2014/main" id="{C4C01400-53F2-43C5-8486-786CC9654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60575"/>
            <a:ext cx="814705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16884</TotalTime>
  <Words>8632</Words>
  <Application>Microsoft Office PowerPoint</Application>
  <PresentationFormat>On-screen Show (4:3)</PresentationFormat>
  <Paragraphs>1020</Paragraphs>
  <Slides>91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Times New Roman</vt:lpstr>
      <vt:lpstr>Oswald</vt:lpstr>
      <vt:lpstr>Wingdings</vt:lpstr>
      <vt:lpstr>Diseño predeterminado</vt:lpstr>
      <vt:lpstr>PowerPoint Presentation</vt:lpstr>
      <vt:lpstr>Viticulture, table and wine grape varieties </vt:lpstr>
      <vt:lpstr>Historic review of their use worldwide </vt:lpstr>
      <vt:lpstr>The Grapevine in Europe</vt:lpstr>
      <vt:lpstr>The Grapevine under Islam</vt:lpstr>
      <vt:lpstr>PowerPoint Presentation</vt:lpstr>
      <vt:lpstr>AREA UNDER VINES</vt:lpstr>
      <vt:lpstr>Evolution of world area under vines</vt:lpstr>
      <vt:lpstr>Main vineyards</vt:lpstr>
      <vt:lpstr>GRAPES PRODUCTION</vt:lpstr>
      <vt:lpstr>Major grape producers</vt:lpstr>
      <vt:lpstr>Major producers by type of grape</vt:lpstr>
      <vt:lpstr>PowerPoint Presentation</vt:lpstr>
      <vt:lpstr>Major table grapes producers</vt:lpstr>
      <vt:lpstr>PowerPoint Presentation</vt:lpstr>
      <vt:lpstr>Major dried grapes producers</vt:lpstr>
      <vt:lpstr>PowerPoint Presentation</vt:lpstr>
      <vt:lpstr>Major wine producers</vt:lpstr>
      <vt:lpstr>Wine production in 2018</vt:lpstr>
      <vt:lpstr>PowerPoint Presentation</vt:lpstr>
      <vt:lpstr>Major wine consumers</vt:lpstr>
      <vt:lpstr>PowerPoint Presentation</vt:lpstr>
      <vt:lpstr>PowerPoint Presentation</vt:lpstr>
      <vt:lpstr>World wine trade by type of product</vt:lpstr>
      <vt:lpstr>PowerPoint Presentation</vt:lpstr>
      <vt:lpstr>Main wine exporters</vt:lpstr>
      <vt:lpstr>Main wine importers</vt:lpstr>
      <vt:lpstr>PowerPoint Presentation</vt:lpstr>
      <vt:lpstr>Legislative framework of establishment vineyard</vt:lpstr>
      <vt:lpstr>PowerPoint Presentation</vt:lpstr>
      <vt:lpstr>PowerPoint Presentation</vt:lpstr>
      <vt:lpstr>PowerPoint Presentation</vt:lpstr>
      <vt:lpstr>Implementation of quality systems in agricultural production</vt:lpstr>
      <vt:lpstr>Registration on wine system of planting rights</vt:lpstr>
      <vt:lpstr>PowerPoint Presentation</vt:lpstr>
      <vt:lpstr>PowerPoint Presentation</vt:lpstr>
      <vt:lpstr>PowerPoint Presentation</vt:lpstr>
      <vt:lpstr>PowerPoint Presentation</vt:lpstr>
      <vt:lpstr>PowerPoint Presentation</vt:lpstr>
      <vt:lpstr>Application for registration in the nationally vineyard registry Legislative framework for vineyard Establishment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Consumer habits and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Agro tourism opportunities</vt:lpstr>
      <vt:lpstr>E-commerce opportunities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Silvia Ivanova | Kreston BulMar</cp:lastModifiedBy>
  <cp:revision>684</cp:revision>
  <dcterms:created xsi:type="dcterms:W3CDTF">2010-05-23T14:28:12Z</dcterms:created>
  <dcterms:modified xsi:type="dcterms:W3CDTF">2021-08-13T12:27:37Z</dcterms:modified>
</cp:coreProperties>
</file>